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67" r:id="rId14"/>
    <p:sldId id="268" r:id="rId15"/>
    <p:sldId id="269" r:id="rId16"/>
    <p:sldId id="270" r:id="rId17"/>
    <p:sldId id="271" r:id="rId18"/>
    <p:sldId id="272" r:id="rId19"/>
    <p:sldId id="273" r:id="rId20"/>
    <p:sldId id="274" r:id="rId21"/>
  </p:sldIdLst>
  <p:sldSz cx="14630400" cy="8229600"/>
  <p:notesSz cx="8229600" cy="14630400"/>
  <p:embeddedFontLst>
    <p:embeddedFont>
      <p:font typeface="Barlow Bold" panose="020B0604020202020204" charset="0"/>
      <p:bold r:id="rId23"/>
    </p:embeddedFont>
    <p:embeddedFont>
      <p:font typeface="Consolas" panose="020B0609020204030204" pitchFamily="49" charset="0"/>
      <p:regular r:id="rId24"/>
      <p:bold r:id="rId25"/>
      <p:italic r:id="rId26"/>
      <p:boldItalic r:id="rId27"/>
    </p:embeddedFont>
    <p:embeddedFont>
      <p:font typeface="Montserrat" panose="00000500000000000000" pitchFamily="2" charset="0"/>
      <p:regular r:id="rId28"/>
      <p:bold r:id="rId2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8" d="100"/>
          <a:sy n="88"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5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189798"/>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Gestion des affectations des employés sur les chantiers avec Symfony</a:t>
            </a:r>
            <a:endParaRPr lang="en-US" sz="4450" dirty="0"/>
          </a:p>
        </p:txBody>
      </p:sp>
      <p:sp>
        <p:nvSpPr>
          <p:cNvPr id="4" name="Text 1"/>
          <p:cNvSpPr/>
          <p:nvPr/>
        </p:nvSpPr>
        <p:spPr>
          <a:xfrm>
            <a:off x="758309" y="4652843"/>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Ce diaporama vous guide à travers l'installation et le développement d'un projet Symfony. Apprenez à automatiser l’affectation des ouvriers. Optimisez la gestion de vos chantiers en fonction des compétences et disponibilités.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9182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Contrôleurs Symfony</a:t>
            </a:r>
            <a:endParaRPr lang="en-US" sz="4450" dirty="0"/>
          </a:p>
        </p:txBody>
      </p:sp>
      <p:sp>
        <p:nvSpPr>
          <p:cNvPr id="4" name="Shape 1"/>
          <p:cNvSpPr/>
          <p:nvPr/>
        </p:nvSpPr>
        <p:spPr>
          <a:xfrm>
            <a:off x="6244709" y="347317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5" name="Text 2"/>
          <p:cNvSpPr/>
          <p:nvPr/>
        </p:nvSpPr>
        <p:spPr>
          <a:xfrm>
            <a:off x="6317397" y="3503116"/>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347317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Routes et Contrôleurs</a:t>
            </a:r>
            <a:endParaRPr lang="en-US" sz="2200" dirty="0"/>
          </a:p>
        </p:txBody>
      </p:sp>
      <p:sp>
        <p:nvSpPr>
          <p:cNvPr id="7" name="Text 4"/>
          <p:cNvSpPr/>
          <p:nvPr/>
        </p:nvSpPr>
        <p:spPr>
          <a:xfrm>
            <a:off x="6948726" y="3959304"/>
            <a:ext cx="6923365"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Gèrent les requêtes HTTP.</a:t>
            </a:r>
            <a:endParaRPr lang="en-US" sz="1700" dirty="0"/>
          </a:p>
        </p:txBody>
      </p:sp>
      <p:sp>
        <p:nvSpPr>
          <p:cNvPr id="8" name="Shape 5"/>
          <p:cNvSpPr/>
          <p:nvPr/>
        </p:nvSpPr>
        <p:spPr>
          <a:xfrm>
            <a:off x="6244709" y="4766310"/>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9" name="Text 6"/>
          <p:cNvSpPr/>
          <p:nvPr/>
        </p:nvSpPr>
        <p:spPr>
          <a:xfrm>
            <a:off x="6317397" y="4796254"/>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6948726" y="476631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Exemple</a:t>
            </a:r>
            <a:endParaRPr lang="en-US" sz="2200" dirty="0"/>
          </a:p>
        </p:txBody>
      </p:sp>
      <p:sp>
        <p:nvSpPr>
          <p:cNvPr id="11" name="Shape 8"/>
          <p:cNvSpPr/>
          <p:nvPr/>
        </p:nvSpPr>
        <p:spPr>
          <a:xfrm>
            <a:off x="6948726" y="5366266"/>
            <a:ext cx="6923365" cy="671512"/>
          </a:xfrm>
          <a:prstGeom prst="roundRect">
            <a:avLst>
              <a:gd name="adj" fmla="val 29038"/>
            </a:avLst>
          </a:prstGeom>
          <a:solidFill>
            <a:srgbClr val="D2CFFC"/>
          </a:solidFill>
          <a:ln/>
        </p:spPr>
        <p:txBody>
          <a:bodyPr/>
          <a:lstStyle/>
          <a:p>
            <a:endParaRPr lang="fr-FR"/>
          </a:p>
        </p:txBody>
      </p:sp>
      <p:sp>
        <p:nvSpPr>
          <p:cNvPr id="12" name="Shape 9"/>
          <p:cNvSpPr/>
          <p:nvPr/>
        </p:nvSpPr>
        <p:spPr>
          <a:xfrm>
            <a:off x="6938010" y="5366266"/>
            <a:ext cx="6944797" cy="671512"/>
          </a:xfrm>
          <a:prstGeom prst="roundRect">
            <a:avLst>
              <a:gd name="adj" fmla="val 4840"/>
            </a:avLst>
          </a:prstGeom>
          <a:solidFill>
            <a:srgbClr val="D2CFFC"/>
          </a:solidFill>
          <a:ln/>
        </p:spPr>
        <p:txBody>
          <a:bodyPr/>
          <a:lstStyle/>
          <a:p>
            <a:endParaRPr lang="fr-FR"/>
          </a:p>
        </p:txBody>
      </p:sp>
      <p:sp>
        <p:nvSpPr>
          <p:cNvPr id="13" name="Text 10"/>
          <p:cNvSpPr/>
          <p:nvPr/>
        </p:nvSpPr>
        <p:spPr>
          <a:xfrm>
            <a:off x="7154585" y="5528667"/>
            <a:ext cx="6511647"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make:controller EmployeController</a:t>
            </a:r>
            <a:endParaRPr lang="en-US" sz="1700" dirty="0"/>
          </a:p>
        </p:txBody>
      </p:sp>
      <p:sp>
        <p:nvSpPr>
          <p:cNvPr id="14" name="Rectangle 13">
            <a:extLst>
              <a:ext uri="{FF2B5EF4-FFF2-40B4-BE49-F238E27FC236}">
                <a16:creationId xmlns:a16="http://schemas.microsoft.com/office/drawing/2014/main" id="{8568CB95-5E6F-EEBA-BE3C-484CAD01AA1C}"/>
              </a:ext>
            </a:extLst>
          </p:cNvPr>
          <p:cNvSpPr/>
          <p:nvPr/>
        </p:nvSpPr>
        <p:spPr>
          <a:xfrm>
            <a:off x="1273128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92465"/>
          </a:xfrm>
          <a:prstGeom prst="rect">
            <a:avLst/>
          </a:prstGeom>
        </p:spPr>
      </p:pic>
      <p:sp>
        <p:nvSpPr>
          <p:cNvPr id="3" name="Text 0"/>
          <p:cNvSpPr/>
          <p:nvPr/>
        </p:nvSpPr>
        <p:spPr>
          <a:xfrm>
            <a:off x="5977295" y="385643"/>
            <a:ext cx="5290423" cy="461367"/>
          </a:xfrm>
          <a:prstGeom prst="rect">
            <a:avLst/>
          </a:prstGeom>
          <a:noFill/>
          <a:ln/>
        </p:spPr>
        <p:txBody>
          <a:bodyPr wrap="none" lIns="0" tIns="0" rIns="0" bIns="0" rtlCol="0" anchor="t"/>
          <a:lstStyle/>
          <a:p>
            <a:pPr marL="0" indent="0">
              <a:lnSpc>
                <a:spcPts val="3600"/>
              </a:lnSpc>
              <a:buNone/>
            </a:pPr>
            <a:r>
              <a:rPr lang="en-US" sz="2900" b="1" dirty="0">
                <a:solidFill>
                  <a:srgbClr val="7068F4"/>
                </a:solidFill>
                <a:latin typeface="Barlow Bold" pitchFamily="34" charset="0"/>
                <a:ea typeface="Barlow Bold" pitchFamily="34" charset="-122"/>
                <a:cs typeface="Barlow Bold" pitchFamily="34" charset="-120"/>
              </a:rPr>
              <a:t>EasyAdmin pour l'Administration</a:t>
            </a:r>
            <a:endParaRPr lang="en-US" sz="2900" dirty="0"/>
          </a:p>
        </p:txBody>
      </p:sp>
      <p:sp>
        <p:nvSpPr>
          <p:cNvPr id="4" name="Shape 1"/>
          <p:cNvSpPr/>
          <p:nvPr/>
        </p:nvSpPr>
        <p:spPr>
          <a:xfrm>
            <a:off x="6135053" y="1057394"/>
            <a:ext cx="15240" cy="3022997"/>
          </a:xfrm>
          <a:prstGeom prst="roundRect">
            <a:avLst>
              <a:gd name="adj" fmla="val 828318"/>
            </a:avLst>
          </a:prstGeom>
          <a:solidFill>
            <a:srgbClr val="C1C3D0"/>
          </a:solidFill>
          <a:ln/>
        </p:spPr>
        <p:txBody>
          <a:bodyPr/>
          <a:lstStyle/>
          <a:p>
            <a:endParaRPr lang="fr-FR"/>
          </a:p>
        </p:txBody>
      </p:sp>
      <p:sp>
        <p:nvSpPr>
          <p:cNvPr id="5" name="Shape 2"/>
          <p:cNvSpPr/>
          <p:nvPr/>
        </p:nvSpPr>
        <p:spPr>
          <a:xfrm>
            <a:off x="6277570" y="1365290"/>
            <a:ext cx="420767" cy="15240"/>
          </a:xfrm>
          <a:prstGeom prst="roundRect">
            <a:avLst>
              <a:gd name="adj" fmla="val 828318"/>
            </a:avLst>
          </a:prstGeom>
          <a:solidFill>
            <a:srgbClr val="C1C3D0"/>
          </a:solidFill>
          <a:ln/>
        </p:spPr>
        <p:txBody>
          <a:bodyPr/>
          <a:lstStyle/>
          <a:p>
            <a:endParaRPr lang="fr-FR"/>
          </a:p>
        </p:txBody>
      </p:sp>
      <p:sp>
        <p:nvSpPr>
          <p:cNvPr id="6" name="Shape 3"/>
          <p:cNvSpPr/>
          <p:nvPr/>
        </p:nvSpPr>
        <p:spPr>
          <a:xfrm>
            <a:off x="5977295" y="1215152"/>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7" name="Text 4"/>
          <p:cNvSpPr/>
          <p:nvPr/>
        </p:nvSpPr>
        <p:spPr>
          <a:xfrm>
            <a:off x="6024324" y="1234500"/>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1</a:t>
            </a:r>
            <a:endParaRPr lang="en-US" sz="1700" dirty="0"/>
          </a:p>
        </p:txBody>
      </p:sp>
      <p:sp>
        <p:nvSpPr>
          <p:cNvPr id="8" name="Text 5"/>
          <p:cNvSpPr/>
          <p:nvPr/>
        </p:nvSpPr>
        <p:spPr>
          <a:xfrm>
            <a:off x="6836331" y="1197650"/>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Installation</a:t>
            </a:r>
            <a:endParaRPr lang="en-US" sz="1450" dirty="0"/>
          </a:p>
        </p:txBody>
      </p:sp>
      <p:sp>
        <p:nvSpPr>
          <p:cNvPr id="9" name="Shape 6"/>
          <p:cNvSpPr/>
          <p:nvPr/>
        </p:nvSpPr>
        <p:spPr>
          <a:xfrm>
            <a:off x="6836331" y="1586032"/>
            <a:ext cx="7303175" cy="434578"/>
          </a:xfrm>
          <a:prstGeom prst="roundRect">
            <a:avLst>
              <a:gd name="adj" fmla="val 29048"/>
            </a:avLst>
          </a:prstGeom>
          <a:solidFill>
            <a:srgbClr val="D2CFFC"/>
          </a:solidFill>
          <a:ln/>
        </p:spPr>
        <p:txBody>
          <a:bodyPr/>
          <a:lstStyle/>
          <a:p>
            <a:endParaRPr lang="fr-FR"/>
          </a:p>
        </p:txBody>
      </p:sp>
      <p:sp>
        <p:nvSpPr>
          <p:cNvPr id="10" name="Shape 7"/>
          <p:cNvSpPr/>
          <p:nvPr/>
        </p:nvSpPr>
        <p:spPr>
          <a:xfrm>
            <a:off x="6829425" y="1586032"/>
            <a:ext cx="7316986" cy="434578"/>
          </a:xfrm>
          <a:prstGeom prst="roundRect">
            <a:avLst>
              <a:gd name="adj" fmla="val 4841"/>
            </a:avLst>
          </a:prstGeom>
          <a:solidFill>
            <a:srgbClr val="D2CFFC"/>
          </a:solidFill>
          <a:ln/>
        </p:spPr>
        <p:txBody>
          <a:bodyPr/>
          <a:lstStyle/>
          <a:p>
            <a:endParaRPr lang="fr-FR"/>
          </a:p>
        </p:txBody>
      </p:sp>
      <p:sp>
        <p:nvSpPr>
          <p:cNvPr id="11" name="Text 8"/>
          <p:cNvSpPr/>
          <p:nvPr/>
        </p:nvSpPr>
        <p:spPr>
          <a:xfrm>
            <a:off x="6969681" y="1691164"/>
            <a:ext cx="70364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highlight>
                  <a:srgbClr val="D2CFFC"/>
                </a:highlight>
                <a:latin typeface="Consolas" pitchFamily="34" charset="0"/>
                <a:ea typeface="Consolas" pitchFamily="34" charset="-122"/>
                <a:cs typeface="Consolas" pitchFamily="34" charset="-120"/>
              </a:rPr>
              <a:t>composer require easycorp/easyadmin-bundle</a:t>
            </a:r>
            <a:endParaRPr lang="en-US" sz="1100" dirty="0"/>
          </a:p>
        </p:txBody>
      </p:sp>
      <p:sp>
        <p:nvSpPr>
          <p:cNvPr id="12" name="Shape 9"/>
          <p:cNvSpPr/>
          <p:nvPr/>
        </p:nvSpPr>
        <p:spPr>
          <a:xfrm>
            <a:off x="6277570" y="2609017"/>
            <a:ext cx="420767" cy="15240"/>
          </a:xfrm>
          <a:prstGeom prst="roundRect">
            <a:avLst>
              <a:gd name="adj" fmla="val 828318"/>
            </a:avLst>
          </a:prstGeom>
          <a:solidFill>
            <a:srgbClr val="C1C3D0"/>
          </a:solidFill>
          <a:ln/>
        </p:spPr>
        <p:txBody>
          <a:bodyPr/>
          <a:lstStyle/>
          <a:p>
            <a:endParaRPr lang="fr-FR"/>
          </a:p>
        </p:txBody>
      </p:sp>
      <p:sp>
        <p:nvSpPr>
          <p:cNvPr id="13" name="Shape 10"/>
          <p:cNvSpPr/>
          <p:nvPr/>
        </p:nvSpPr>
        <p:spPr>
          <a:xfrm>
            <a:off x="5977295" y="2458879"/>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14" name="Text 11"/>
          <p:cNvSpPr/>
          <p:nvPr/>
        </p:nvSpPr>
        <p:spPr>
          <a:xfrm>
            <a:off x="6024324" y="2478226"/>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2</a:t>
            </a:r>
            <a:endParaRPr lang="en-US" sz="1700" dirty="0"/>
          </a:p>
        </p:txBody>
      </p:sp>
      <p:sp>
        <p:nvSpPr>
          <p:cNvPr id="15" name="Text 12"/>
          <p:cNvSpPr/>
          <p:nvPr/>
        </p:nvSpPr>
        <p:spPr>
          <a:xfrm>
            <a:off x="6836331" y="2441377"/>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Configuration</a:t>
            </a:r>
            <a:endParaRPr lang="en-US" sz="1450" dirty="0"/>
          </a:p>
        </p:txBody>
      </p:sp>
      <p:sp>
        <p:nvSpPr>
          <p:cNvPr id="16" name="Text 13"/>
          <p:cNvSpPr/>
          <p:nvPr/>
        </p:nvSpPr>
        <p:spPr>
          <a:xfrm>
            <a:off x="6836331" y="2756059"/>
            <a:ext cx="73031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Montserrat" pitchFamily="34" charset="0"/>
                <a:ea typeface="Montserrat" pitchFamily="34" charset="-122"/>
                <a:cs typeface="Montserrat" pitchFamily="34" charset="-120"/>
              </a:rPr>
              <a:t>DashboardController.php</a:t>
            </a:r>
            <a:endParaRPr lang="en-US" sz="1100" dirty="0"/>
          </a:p>
        </p:txBody>
      </p:sp>
      <p:sp>
        <p:nvSpPr>
          <p:cNvPr id="17" name="Shape 14"/>
          <p:cNvSpPr/>
          <p:nvPr/>
        </p:nvSpPr>
        <p:spPr>
          <a:xfrm>
            <a:off x="6277570" y="3568779"/>
            <a:ext cx="420767" cy="15240"/>
          </a:xfrm>
          <a:prstGeom prst="roundRect">
            <a:avLst>
              <a:gd name="adj" fmla="val 828318"/>
            </a:avLst>
          </a:prstGeom>
          <a:solidFill>
            <a:srgbClr val="C1C3D0"/>
          </a:solidFill>
          <a:ln/>
        </p:spPr>
        <p:txBody>
          <a:bodyPr/>
          <a:lstStyle/>
          <a:p>
            <a:endParaRPr lang="fr-FR"/>
          </a:p>
        </p:txBody>
      </p:sp>
      <p:sp>
        <p:nvSpPr>
          <p:cNvPr id="18" name="Shape 15"/>
          <p:cNvSpPr/>
          <p:nvPr/>
        </p:nvSpPr>
        <p:spPr>
          <a:xfrm>
            <a:off x="5977295" y="3418642"/>
            <a:ext cx="315516" cy="315516"/>
          </a:xfrm>
          <a:prstGeom prst="roundRect">
            <a:avLst>
              <a:gd name="adj" fmla="val 40009"/>
            </a:avLst>
          </a:prstGeom>
          <a:solidFill>
            <a:srgbClr val="EEEFF5"/>
          </a:solidFill>
          <a:ln/>
          <a:effectLst>
            <a:outerShdw blurRad="34290" dist="16510" dir="13500000" algn="bl" rotWithShape="0">
              <a:srgbClr val="FFFFFF">
                <a:alpha val="70000"/>
              </a:srgbClr>
            </a:outerShdw>
          </a:effectLst>
        </p:spPr>
        <p:txBody>
          <a:bodyPr/>
          <a:lstStyle/>
          <a:p>
            <a:endParaRPr lang="fr-FR"/>
          </a:p>
        </p:txBody>
      </p:sp>
      <p:sp>
        <p:nvSpPr>
          <p:cNvPr id="19" name="Text 16"/>
          <p:cNvSpPr/>
          <p:nvPr/>
        </p:nvSpPr>
        <p:spPr>
          <a:xfrm>
            <a:off x="6024324" y="3437989"/>
            <a:ext cx="221456" cy="276820"/>
          </a:xfrm>
          <a:prstGeom prst="rect">
            <a:avLst/>
          </a:prstGeom>
          <a:noFill/>
          <a:ln/>
        </p:spPr>
        <p:txBody>
          <a:bodyPr wrap="none" lIns="0" tIns="0" rIns="0" bIns="0" rtlCol="0" anchor="t"/>
          <a:lstStyle/>
          <a:p>
            <a:pPr marL="0" indent="0" algn="ctr">
              <a:lnSpc>
                <a:spcPts val="1700"/>
              </a:lnSpc>
              <a:buNone/>
            </a:pPr>
            <a:r>
              <a:rPr lang="en-US" sz="1700" b="1" dirty="0">
                <a:solidFill>
                  <a:srgbClr val="272525"/>
                </a:solidFill>
                <a:latin typeface="Barlow Bold" pitchFamily="34" charset="0"/>
                <a:ea typeface="Barlow Bold" pitchFamily="34" charset="-122"/>
                <a:cs typeface="Barlow Bold" pitchFamily="34" charset="-120"/>
              </a:rPr>
              <a:t>3</a:t>
            </a:r>
            <a:endParaRPr lang="en-US" sz="1700" dirty="0"/>
          </a:p>
        </p:txBody>
      </p:sp>
      <p:sp>
        <p:nvSpPr>
          <p:cNvPr id="20" name="Text 17"/>
          <p:cNvSpPr/>
          <p:nvPr/>
        </p:nvSpPr>
        <p:spPr>
          <a:xfrm>
            <a:off x="6836331" y="3401139"/>
            <a:ext cx="1845469" cy="230624"/>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Barlow Bold" pitchFamily="34" charset="0"/>
                <a:ea typeface="Barlow Bold" pitchFamily="34" charset="-122"/>
                <a:cs typeface="Barlow Bold" pitchFamily="34" charset="-120"/>
              </a:rPr>
              <a:t>Fonctionnalités</a:t>
            </a:r>
            <a:endParaRPr lang="en-US" sz="1450" dirty="0"/>
          </a:p>
        </p:txBody>
      </p:sp>
      <p:sp>
        <p:nvSpPr>
          <p:cNvPr id="21" name="Text 18"/>
          <p:cNvSpPr/>
          <p:nvPr/>
        </p:nvSpPr>
        <p:spPr>
          <a:xfrm>
            <a:off x="6836331" y="3715822"/>
            <a:ext cx="7303175" cy="224314"/>
          </a:xfrm>
          <a:prstGeom prst="rect">
            <a:avLst/>
          </a:prstGeom>
          <a:noFill/>
          <a:ln/>
        </p:spPr>
        <p:txBody>
          <a:bodyPr wrap="none" lIns="0" tIns="0" rIns="0" bIns="0" rtlCol="0" anchor="t"/>
          <a:lstStyle/>
          <a:p>
            <a:pPr marL="0" indent="0" algn="l">
              <a:lnSpc>
                <a:spcPts val="1750"/>
              </a:lnSpc>
              <a:buNone/>
            </a:pPr>
            <a:r>
              <a:rPr lang="en-US" sz="1100" dirty="0">
                <a:solidFill>
                  <a:srgbClr val="272525"/>
                </a:solidFill>
                <a:latin typeface="Montserrat" pitchFamily="34" charset="0"/>
                <a:ea typeface="Montserrat" pitchFamily="34" charset="-122"/>
                <a:cs typeface="Montserrat" pitchFamily="34" charset="-120"/>
              </a:rPr>
              <a:t>Gestion facile des employés.</a:t>
            </a:r>
            <a:endParaRPr lang="en-US" sz="1100" dirty="0"/>
          </a:p>
        </p:txBody>
      </p:sp>
      <p:sp>
        <p:nvSpPr>
          <p:cNvPr id="22" name="Text 19"/>
          <p:cNvSpPr/>
          <p:nvPr/>
        </p:nvSpPr>
        <p:spPr>
          <a:xfrm>
            <a:off x="5977295" y="4238149"/>
            <a:ext cx="8162211" cy="224314"/>
          </a:xfrm>
          <a:prstGeom prst="rect">
            <a:avLst/>
          </a:prstGeom>
          <a:noFill/>
          <a:ln/>
        </p:spPr>
        <p:txBody>
          <a:bodyPr wrap="none" lIns="0" tIns="0" rIns="0" bIns="0" rtlCol="0" anchor="t"/>
          <a:lstStyle/>
          <a:p>
            <a:pPr marL="0" indent="0">
              <a:lnSpc>
                <a:spcPts val="1750"/>
              </a:lnSpc>
              <a:buNone/>
            </a:pPr>
            <a:endParaRPr lang="en-US" sz="1100" dirty="0"/>
          </a:p>
        </p:txBody>
      </p:sp>
      <p:sp>
        <p:nvSpPr>
          <p:cNvPr id="24" name="Rectangle 23">
            <a:extLst>
              <a:ext uri="{FF2B5EF4-FFF2-40B4-BE49-F238E27FC236}">
                <a16:creationId xmlns:a16="http://schemas.microsoft.com/office/drawing/2014/main" id="{F6982546-767D-2B2F-0C76-BB48FA63BE56}"/>
              </a:ext>
            </a:extLst>
          </p:cNvPr>
          <p:cNvSpPr/>
          <p:nvPr/>
        </p:nvSpPr>
        <p:spPr>
          <a:xfrm>
            <a:off x="12688584" y="7506892"/>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97AF362-3417-3145-B18F-007446FAA4E3}"/>
              </a:ext>
            </a:extLst>
          </p:cNvPr>
          <p:cNvPicPr>
            <a:picLocks noChangeAspect="1"/>
          </p:cNvPicPr>
          <p:nvPr/>
        </p:nvPicPr>
        <p:blipFill>
          <a:blip r:embed="rId2"/>
          <a:stretch>
            <a:fillRect/>
          </a:stretch>
        </p:blipFill>
        <p:spPr>
          <a:xfrm>
            <a:off x="2753474" y="1116121"/>
            <a:ext cx="9272731" cy="5767563"/>
          </a:xfrm>
          <a:prstGeom prst="rect">
            <a:avLst/>
          </a:prstGeom>
        </p:spPr>
      </p:pic>
      <p:sp>
        <p:nvSpPr>
          <p:cNvPr id="3" name="Rectangle 2">
            <a:extLst>
              <a:ext uri="{FF2B5EF4-FFF2-40B4-BE49-F238E27FC236}">
                <a16:creationId xmlns:a16="http://schemas.microsoft.com/office/drawing/2014/main" id="{7CF61564-8B11-9941-A66B-D3E0B9A50192}"/>
              </a:ext>
            </a:extLst>
          </p:cNvPr>
          <p:cNvSpPr/>
          <p:nvPr/>
        </p:nvSpPr>
        <p:spPr>
          <a:xfrm>
            <a:off x="12736286" y="7750629"/>
            <a:ext cx="1894114" cy="34834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64750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3646" y="466487"/>
            <a:ext cx="10525244" cy="6541413"/>
          </a:xfrm>
          <a:prstGeom prst="rect">
            <a:avLst/>
          </a:prstGeom>
        </p:spPr>
      </p:pic>
      <p:sp>
        <p:nvSpPr>
          <p:cNvPr id="3" name="Text 0"/>
          <p:cNvSpPr/>
          <p:nvPr/>
        </p:nvSpPr>
        <p:spPr>
          <a:xfrm>
            <a:off x="593646" y="7262336"/>
            <a:ext cx="4464010" cy="557927"/>
          </a:xfrm>
          <a:prstGeom prst="rect">
            <a:avLst/>
          </a:prstGeom>
          <a:noFill/>
          <a:ln/>
        </p:spPr>
        <p:txBody>
          <a:bodyPr wrap="none" lIns="0" tIns="0" rIns="0" bIns="0" rtlCol="0" anchor="t"/>
          <a:lstStyle/>
          <a:p>
            <a:pPr marL="0" indent="0">
              <a:lnSpc>
                <a:spcPts val="4350"/>
              </a:lnSpc>
              <a:buNone/>
            </a:pPr>
            <a:endParaRPr lang="en-US" sz="3500" dirty="0"/>
          </a:p>
        </p:txBody>
      </p:sp>
      <p:sp>
        <p:nvSpPr>
          <p:cNvPr id="4" name="Rectangle 3">
            <a:extLst>
              <a:ext uri="{FF2B5EF4-FFF2-40B4-BE49-F238E27FC236}">
                <a16:creationId xmlns:a16="http://schemas.microsoft.com/office/drawing/2014/main" id="{BB1C2D26-1A6E-BEA2-C63B-B892EBA10C6F}"/>
              </a:ext>
            </a:extLst>
          </p:cNvPr>
          <p:cNvSpPr/>
          <p:nvPr/>
        </p:nvSpPr>
        <p:spPr>
          <a:xfrm>
            <a:off x="12647487" y="7440119"/>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6027" y="468273"/>
            <a:ext cx="10562987" cy="6533198"/>
          </a:xfrm>
          <a:prstGeom prst="rect">
            <a:avLst/>
          </a:prstGeom>
        </p:spPr>
      </p:pic>
      <p:sp>
        <p:nvSpPr>
          <p:cNvPr id="3" name="Text 0"/>
          <p:cNvSpPr/>
          <p:nvPr/>
        </p:nvSpPr>
        <p:spPr>
          <a:xfrm>
            <a:off x="596027" y="7256859"/>
            <a:ext cx="4481632" cy="560189"/>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275A2DC6-8BBB-51B3-296E-AAD3DE996AFF}"/>
              </a:ext>
            </a:extLst>
          </p:cNvPr>
          <p:cNvSpPr/>
          <p:nvPr/>
        </p:nvSpPr>
        <p:spPr>
          <a:xfrm>
            <a:off x="12668036"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8309" y="1904286"/>
            <a:ext cx="13113782" cy="3383280"/>
          </a:xfrm>
          <a:prstGeom prst="rect">
            <a:avLst/>
          </a:prstGeom>
        </p:spPr>
      </p:pic>
      <p:sp>
        <p:nvSpPr>
          <p:cNvPr id="3" name="Text 0"/>
          <p:cNvSpPr/>
          <p:nvPr/>
        </p:nvSpPr>
        <p:spPr>
          <a:xfrm>
            <a:off x="758309" y="5612487"/>
            <a:ext cx="5701546" cy="712708"/>
          </a:xfrm>
          <a:prstGeom prst="rect">
            <a:avLst/>
          </a:prstGeom>
          <a:noFill/>
          <a:ln/>
        </p:spPr>
        <p:txBody>
          <a:bodyPr wrap="none" lIns="0" tIns="0" rIns="0" bIns="0" rtlCol="0" anchor="t"/>
          <a:lstStyle/>
          <a:p>
            <a:pPr marL="0" indent="0">
              <a:lnSpc>
                <a:spcPts val="5600"/>
              </a:lnSpc>
              <a:buNone/>
            </a:pPr>
            <a:endParaRPr lang="en-US" sz="4450" dirty="0"/>
          </a:p>
        </p:txBody>
      </p:sp>
      <p:sp>
        <p:nvSpPr>
          <p:cNvPr id="4" name="Rectangle 3">
            <a:extLst>
              <a:ext uri="{FF2B5EF4-FFF2-40B4-BE49-F238E27FC236}">
                <a16:creationId xmlns:a16="http://schemas.microsoft.com/office/drawing/2014/main" id="{9A3ECA0D-C5CF-7425-00F6-8CDC0BC4462C}"/>
              </a:ext>
            </a:extLst>
          </p:cNvPr>
          <p:cNvSpPr/>
          <p:nvPr/>
        </p:nvSpPr>
        <p:spPr>
          <a:xfrm>
            <a:off x="12657762"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7337" y="469344"/>
            <a:ext cx="10584299" cy="6530459"/>
          </a:xfrm>
          <a:prstGeom prst="rect">
            <a:avLst/>
          </a:prstGeom>
        </p:spPr>
      </p:pic>
      <p:sp>
        <p:nvSpPr>
          <p:cNvPr id="3" name="Text 0"/>
          <p:cNvSpPr/>
          <p:nvPr/>
        </p:nvSpPr>
        <p:spPr>
          <a:xfrm>
            <a:off x="597337" y="7255788"/>
            <a:ext cx="4491514" cy="561380"/>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D1065E5F-D0DD-F221-9353-7239B92F46B8}"/>
              </a:ext>
            </a:extLst>
          </p:cNvPr>
          <p:cNvSpPr/>
          <p:nvPr/>
        </p:nvSpPr>
        <p:spPr>
          <a:xfrm>
            <a:off x="12596117"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8051" y="469940"/>
            <a:ext cx="10596801" cy="6527602"/>
          </a:xfrm>
          <a:prstGeom prst="rect">
            <a:avLst/>
          </a:prstGeom>
        </p:spPr>
      </p:pic>
      <p:sp>
        <p:nvSpPr>
          <p:cNvPr id="3" name="Text 0"/>
          <p:cNvSpPr/>
          <p:nvPr/>
        </p:nvSpPr>
        <p:spPr>
          <a:xfrm>
            <a:off x="598051" y="7253883"/>
            <a:ext cx="4497348" cy="562094"/>
          </a:xfrm>
          <a:prstGeom prst="rect">
            <a:avLst/>
          </a:prstGeom>
          <a:noFill/>
          <a:ln/>
        </p:spPr>
        <p:txBody>
          <a:bodyPr wrap="none" lIns="0" tIns="0" rIns="0" bIns="0" rtlCol="0" anchor="t"/>
          <a:lstStyle/>
          <a:p>
            <a:pPr marL="0" indent="0">
              <a:lnSpc>
                <a:spcPts val="4400"/>
              </a:lnSpc>
              <a:buNone/>
            </a:pPr>
            <a:endParaRPr lang="en-US" sz="3500" dirty="0"/>
          </a:p>
        </p:txBody>
      </p:sp>
      <p:sp>
        <p:nvSpPr>
          <p:cNvPr id="4" name="Rectangle 3">
            <a:extLst>
              <a:ext uri="{FF2B5EF4-FFF2-40B4-BE49-F238E27FC236}">
                <a16:creationId xmlns:a16="http://schemas.microsoft.com/office/drawing/2014/main" id="{65553FF4-1B36-6E37-62E4-F696BB03E34D}"/>
              </a:ext>
            </a:extLst>
          </p:cNvPr>
          <p:cNvSpPr/>
          <p:nvPr/>
        </p:nvSpPr>
        <p:spPr>
          <a:xfrm>
            <a:off x="12668035"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718780"/>
            <a:ext cx="7265551"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Tests Unitaires avec PHPUnit</a:t>
            </a:r>
            <a:endParaRPr lang="en-US" sz="4450" dirty="0"/>
          </a:p>
        </p:txBody>
      </p:sp>
      <p:pic>
        <p:nvPicPr>
          <p:cNvPr id="3" name="Image 0" descr="preencoded.png"/>
          <p:cNvPicPr>
            <a:picLocks noChangeAspect="1"/>
          </p:cNvPicPr>
          <p:nvPr/>
        </p:nvPicPr>
        <p:blipFill>
          <a:blip r:embed="rId3"/>
          <a:stretch>
            <a:fillRect/>
          </a:stretch>
        </p:blipFill>
        <p:spPr>
          <a:xfrm>
            <a:off x="758309" y="1864757"/>
            <a:ext cx="6394371" cy="3951923"/>
          </a:xfrm>
          <a:prstGeom prst="rect">
            <a:avLst/>
          </a:prstGeom>
        </p:spPr>
      </p:pic>
      <p:sp>
        <p:nvSpPr>
          <p:cNvPr id="4" name="Text 1"/>
          <p:cNvSpPr/>
          <p:nvPr/>
        </p:nvSpPr>
        <p:spPr>
          <a:xfrm>
            <a:off x="758309" y="60874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Configuration</a:t>
            </a:r>
            <a:endParaRPr lang="en-US" sz="2200" dirty="0"/>
          </a:p>
        </p:txBody>
      </p:sp>
      <p:sp>
        <p:nvSpPr>
          <p:cNvPr id="5" name="Text 2"/>
          <p:cNvSpPr/>
          <p:nvPr/>
        </p:nvSpPr>
        <p:spPr>
          <a:xfrm>
            <a:off x="758309" y="6573560"/>
            <a:ext cx="6394371"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Installation et configuration de PHPUnit.</a:t>
            </a:r>
            <a:endParaRPr lang="en-US" sz="1700" dirty="0"/>
          </a:p>
        </p:txBody>
      </p:sp>
      <p:pic>
        <p:nvPicPr>
          <p:cNvPr id="6" name="Image 1" descr="preencoded.png"/>
          <p:cNvPicPr>
            <a:picLocks noChangeAspect="1"/>
          </p:cNvPicPr>
          <p:nvPr/>
        </p:nvPicPr>
        <p:blipFill>
          <a:blip r:embed="rId4"/>
          <a:stretch>
            <a:fillRect/>
          </a:stretch>
        </p:blipFill>
        <p:spPr>
          <a:xfrm>
            <a:off x="7477601" y="1864757"/>
            <a:ext cx="6394490" cy="3952042"/>
          </a:xfrm>
          <a:prstGeom prst="rect">
            <a:avLst/>
          </a:prstGeom>
        </p:spPr>
      </p:pic>
      <p:sp>
        <p:nvSpPr>
          <p:cNvPr id="7" name="Text 3"/>
          <p:cNvSpPr/>
          <p:nvPr/>
        </p:nvSpPr>
        <p:spPr>
          <a:xfrm>
            <a:off x="7477601" y="608754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Exécution des tests</a:t>
            </a:r>
            <a:endParaRPr lang="en-US" sz="2200" dirty="0"/>
          </a:p>
        </p:txBody>
      </p:sp>
      <p:sp>
        <p:nvSpPr>
          <p:cNvPr id="8" name="Text 4"/>
          <p:cNvSpPr/>
          <p:nvPr/>
        </p:nvSpPr>
        <p:spPr>
          <a:xfrm>
            <a:off x="7477601" y="6573679"/>
            <a:ext cx="639449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Exécuter les tests unitaires.</a:t>
            </a:r>
            <a:endParaRPr lang="en-US" sz="1700" dirty="0"/>
          </a:p>
        </p:txBody>
      </p:sp>
      <p:sp>
        <p:nvSpPr>
          <p:cNvPr id="9" name="Text 5"/>
          <p:cNvSpPr/>
          <p:nvPr/>
        </p:nvSpPr>
        <p:spPr>
          <a:xfrm>
            <a:off x="758309" y="7164110"/>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Utilisation de PHPUnit pour assurer la qualité du code.</a:t>
            </a:r>
            <a:endParaRPr lang="en-US" sz="1700" dirty="0"/>
          </a:p>
        </p:txBody>
      </p:sp>
      <p:sp>
        <p:nvSpPr>
          <p:cNvPr id="10" name="Rectangle 9">
            <a:extLst>
              <a:ext uri="{FF2B5EF4-FFF2-40B4-BE49-F238E27FC236}">
                <a16:creationId xmlns:a16="http://schemas.microsoft.com/office/drawing/2014/main" id="{00EA3AD7-DA8B-5CE4-03BB-5386787409CB}"/>
              </a:ext>
            </a:extLst>
          </p:cNvPr>
          <p:cNvSpPr/>
          <p:nvPr/>
        </p:nvSpPr>
        <p:spPr>
          <a:xfrm>
            <a:off x="12616665"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43069" y="584478"/>
            <a:ext cx="7179588" cy="698421"/>
          </a:xfrm>
          <a:prstGeom prst="rect">
            <a:avLst/>
          </a:prstGeom>
          <a:noFill/>
          <a:ln/>
        </p:spPr>
        <p:txBody>
          <a:bodyPr wrap="none" lIns="0" tIns="0" rIns="0" bIns="0" rtlCol="0" anchor="t"/>
          <a:lstStyle/>
          <a:p>
            <a:pPr marL="0" indent="0">
              <a:lnSpc>
                <a:spcPts val="5450"/>
              </a:lnSpc>
              <a:buNone/>
            </a:pPr>
            <a:r>
              <a:rPr lang="en-US" sz="4350" b="1" dirty="0">
                <a:solidFill>
                  <a:srgbClr val="7068F4"/>
                </a:solidFill>
                <a:latin typeface="Barlow Bold" pitchFamily="34" charset="0"/>
                <a:ea typeface="Barlow Bold" pitchFamily="34" charset="-122"/>
                <a:cs typeface="Barlow Bold" pitchFamily="34" charset="-120"/>
              </a:rPr>
              <a:t>Résultats des Tests Unitaires</a:t>
            </a:r>
            <a:endParaRPr lang="en-US" sz="4350" dirty="0"/>
          </a:p>
        </p:txBody>
      </p:sp>
      <p:sp>
        <p:nvSpPr>
          <p:cNvPr id="3" name="Text 1"/>
          <p:cNvSpPr/>
          <p:nvPr/>
        </p:nvSpPr>
        <p:spPr>
          <a:xfrm>
            <a:off x="743069" y="1707475"/>
            <a:ext cx="13144262" cy="339566"/>
          </a:xfrm>
          <a:prstGeom prst="rect">
            <a:avLst/>
          </a:prstGeom>
          <a:noFill/>
          <a:ln/>
        </p:spPr>
        <p:txBody>
          <a:bodyPr wrap="non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Voici un aperçu des résultats des tests unitaires. Ces tests garantissent la qualité et la stabilité du code.</a:t>
            </a:r>
            <a:endParaRPr lang="en-US" sz="1650" dirty="0"/>
          </a:p>
        </p:txBody>
      </p:sp>
      <p:pic>
        <p:nvPicPr>
          <p:cNvPr id="4" name="Image 0" descr="preencoded.png"/>
          <p:cNvPicPr>
            <a:picLocks noChangeAspect="1"/>
          </p:cNvPicPr>
          <p:nvPr/>
        </p:nvPicPr>
        <p:blipFill>
          <a:blip r:embed="rId3"/>
          <a:stretch>
            <a:fillRect/>
          </a:stretch>
        </p:blipFill>
        <p:spPr>
          <a:xfrm>
            <a:off x="743069" y="2285881"/>
            <a:ext cx="12851963" cy="5359122"/>
          </a:xfrm>
          <a:prstGeom prst="rect">
            <a:avLst/>
          </a:prstGeom>
        </p:spPr>
      </p:pic>
      <p:sp>
        <p:nvSpPr>
          <p:cNvPr id="5" name="Rectangle 4">
            <a:extLst>
              <a:ext uri="{FF2B5EF4-FFF2-40B4-BE49-F238E27FC236}">
                <a16:creationId xmlns:a16="http://schemas.microsoft.com/office/drawing/2014/main" id="{BCE5B643-0E7A-90F1-CFCE-AD164076D721}"/>
              </a:ext>
            </a:extLst>
          </p:cNvPr>
          <p:cNvSpPr/>
          <p:nvPr/>
        </p:nvSpPr>
        <p:spPr>
          <a:xfrm>
            <a:off x="12852972" y="7694887"/>
            <a:ext cx="1664413" cy="50745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48162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sp>
        <p:nvSpPr>
          <p:cNvPr id="4" name="Text 1"/>
          <p:cNvSpPr/>
          <p:nvPr/>
        </p:nvSpPr>
        <p:spPr>
          <a:xfrm>
            <a:off x="6244709" y="3519249"/>
            <a:ext cx="7627382" cy="354330"/>
          </a:xfrm>
          <a:prstGeom prst="rect">
            <a:avLst/>
          </a:prstGeom>
          <a:noFill/>
          <a:ln/>
        </p:spPr>
        <p:txBody>
          <a:bodyPr wrap="none" lIns="0" tIns="0" rIns="0" bIns="0" rtlCol="0" anchor="t"/>
          <a:lstStyle/>
          <a:p>
            <a:pPr marL="0" indent="0">
              <a:lnSpc>
                <a:spcPts val="2700"/>
              </a:lnSpc>
              <a:buNone/>
            </a:pPr>
            <a:r>
              <a:rPr lang="en-US" sz="1700" dirty="0">
                <a:solidFill>
                  <a:srgbClr val="000000"/>
                </a:solidFill>
                <a:latin typeface="Montserrat" pitchFamily="34" charset="0"/>
                <a:ea typeface="Montserrat" pitchFamily="34" charset="-122"/>
                <a:cs typeface="Montserrat" pitchFamily="34" charset="-120"/>
              </a:rPr>
              <a:t>🔹</a:t>
            </a:r>
            <a:r>
              <a:rPr lang="en-US" sz="1700" dirty="0">
                <a:solidFill>
                  <a:srgbClr val="272525"/>
                </a:solidFill>
                <a:latin typeface="Montserrat" pitchFamily="34" charset="0"/>
                <a:ea typeface="Montserrat" pitchFamily="34" charset="-122"/>
                <a:cs typeface="Montserrat" pitchFamily="34" charset="-120"/>
              </a:rPr>
              <a:t> 1. Introduction</a:t>
            </a:r>
            <a:endParaRPr lang="en-US" sz="1700" dirty="0"/>
          </a:p>
        </p:txBody>
      </p:sp>
      <p:sp>
        <p:nvSpPr>
          <p:cNvPr id="5" name="Text 2"/>
          <p:cNvSpPr/>
          <p:nvPr/>
        </p:nvSpPr>
        <p:spPr>
          <a:xfrm>
            <a:off x="6244709" y="4117300"/>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Présentation rapide du diagramme de classe et de son rôle dans le projet.</a:t>
            </a:r>
            <a:endParaRPr lang="en-US" sz="1700" dirty="0"/>
          </a:p>
        </p:txBody>
      </p:sp>
      <p:sp>
        <p:nvSpPr>
          <p:cNvPr id="6" name="Text 3"/>
          <p:cNvSpPr/>
          <p:nvPr/>
        </p:nvSpPr>
        <p:spPr>
          <a:xfrm>
            <a:off x="6244709" y="5054441"/>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Explication de l'importance de la modélisation UML pour structurer la base de données et les relations entre les entités.</a:t>
            </a:r>
            <a:endParaRPr lang="en-US" sz="1700" dirty="0"/>
          </a:p>
        </p:txBody>
      </p:sp>
      <p:sp>
        <p:nvSpPr>
          <p:cNvPr id="7" name="Rectangle 6">
            <a:extLst>
              <a:ext uri="{FF2B5EF4-FFF2-40B4-BE49-F238E27FC236}">
                <a16:creationId xmlns:a16="http://schemas.microsoft.com/office/drawing/2014/main" id="{EE337A8E-F7B7-719C-7EF4-07648BF680BA}"/>
              </a:ext>
            </a:extLst>
          </p:cNvPr>
          <p:cNvSpPr/>
          <p:nvPr/>
        </p:nvSpPr>
        <p:spPr>
          <a:xfrm>
            <a:off x="1276050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52726"/>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Remerciements</a:t>
            </a:r>
            <a:endParaRPr lang="en-US" sz="4450" dirty="0"/>
          </a:p>
        </p:txBody>
      </p:sp>
      <p:sp>
        <p:nvSpPr>
          <p:cNvPr id="4" name="Text 1"/>
          <p:cNvSpPr/>
          <p:nvPr/>
        </p:nvSpPr>
        <p:spPr>
          <a:xfrm>
            <a:off x="758309" y="1890355"/>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Merci à Jason DAHMOUN, Erwann HILLION, Khalifa LO et Tristan DACIER pour leur contribution.</a:t>
            </a:r>
            <a:endParaRPr lang="en-US" sz="1700" dirty="0"/>
          </a:p>
        </p:txBody>
      </p:sp>
      <p:sp>
        <p:nvSpPr>
          <p:cNvPr id="5" name="Shape 2"/>
          <p:cNvSpPr/>
          <p:nvPr/>
        </p:nvSpPr>
        <p:spPr>
          <a:xfrm>
            <a:off x="758309" y="3071217"/>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6" name="Text 3"/>
          <p:cNvSpPr/>
          <p:nvPr/>
        </p:nvSpPr>
        <p:spPr>
          <a:xfrm>
            <a:off x="830997" y="3101161"/>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7" name="Text 4"/>
          <p:cNvSpPr/>
          <p:nvPr/>
        </p:nvSpPr>
        <p:spPr>
          <a:xfrm>
            <a:off x="1462326" y="3071217"/>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Jason DAHMOUN</a:t>
            </a:r>
            <a:endParaRPr lang="en-US" sz="2200" dirty="0"/>
          </a:p>
        </p:txBody>
      </p:sp>
      <p:sp>
        <p:nvSpPr>
          <p:cNvPr id="8" name="Shape 5"/>
          <p:cNvSpPr/>
          <p:nvPr/>
        </p:nvSpPr>
        <p:spPr>
          <a:xfrm>
            <a:off x="758309" y="4262676"/>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9" name="Text 6"/>
          <p:cNvSpPr/>
          <p:nvPr/>
        </p:nvSpPr>
        <p:spPr>
          <a:xfrm>
            <a:off x="830997" y="4292620"/>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462326" y="4262676"/>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Erwann HILLION</a:t>
            </a:r>
            <a:endParaRPr lang="en-US" sz="2200" dirty="0"/>
          </a:p>
        </p:txBody>
      </p:sp>
      <p:sp>
        <p:nvSpPr>
          <p:cNvPr id="11" name="Shape 8"/>
          <p:cNvSpPr/>
          <p:nvPr/>
        </p:nvSpPr>
        <p:spPr>
          <a:xfrm>
            <a:off x="758309" y="5454134"/>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12" name="Text 9"/>
          <p:cNvSpPr/>
          <p:nvPr/>
        </p:nvSpPr>
        <p:spPr>
          <a:xfrm>
            <a:off x="830997" y="5484078"/>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3" name="Text 10"/>
          <p:cNvSpPr/>
          <p:nvPr/>
        </p:nvSpPr>
        <p:spPr>
          <a:xfrm>
            <a:off x="1462326" y="5454134"/>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Khalifa LO</a:t>
            </a:r>
            <a:endParaRPr lang="en-US" sz="2200" dirty="0"/>
          </a:p>
        </p:txBody>
      </p:sp>
      <p:sp>
        <p:nvSpPr>
          <p:cNvPr id="14" name="Shape 11"/>
          <p:cNvSpPr/>
          <p:nvPr/>
        </p:nvSpPr>
        <p:spPr>
          <a:xfrm>
            <a:off x="758309" y="6645592"/>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15" name="Text 12"/>
          <p:cNvSpPr/>
          <p:nvPr/>
        </p:nvSpPr>
        <p:spPr>
          <a:xfrm>
            <a:off x="830997" y="6675537"/>
            <a:ext cx="342067" cy="42755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6" name="Text 13"/>
          <p:cNvSpPr/>
          <p:nvPr/>
        </p:nvSpPr>
        <p:spPr>
          <a:xfrm>
            <a:off x="1462326" y="664559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Tristan DACIER</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740807"/>
            <a:ext cx="13113782" cy="1425416"/>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Présentation de la maquette de notre application Symfony</a:t>
            </a:r>
            <a:endParaRPr lang="en-US" sz="4450" dirty="0"/>
          </a:p>
        </p:txBody>
      </p:sp>
      <p:sp>
        <p:nvSpPr>
          <p:cNvPr id="3" name="Text 1"/>
          <p:cNvSpPr/>
          <p:nvPr/>
        </p:nvSpPr>
        <p:spPr>
          <a:xfrm>
            <a:off x="758309" y="2599492"/>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Notre application permet de gérer l'affectation des employés sur les chantiers. L'interface est intuitive et ergonomique, facilitant la gestion des projets de construction.</a:t>
            </a:r>
            <a:endParaRPr lang="en-US" sz="1700" dirty="0"/>
          </a:p>
        </p:txBody>
      </p:sp>
      <p:pic>
        <p:nvPicPr>
          <p:cNvPr id="4" name="Image 0" descr="preencoded.png"/>
          <p:cNvPicPr>
            <a:picLocks noChangeAspect="1"/>
          </p:cNvPicPr>
          <p:nvPr/>
        </p:nvPicPr>
        <p:blipFill>
          <a:blip r:embed="rId3"/>
          <a:stretch>
            <a:fillRect/>
          </a:stretch>
        </p:blipFill>
        <p:spPr>
          <a:xfrm>
            <a:off x="758309" y="3536633"/>
            <a:ext cx="6394371" cy="3951923"/>
          </a:xfrm>
          <a:prstGeom prst="rect">
            <a:avLst/>
          </a:prstGeom>
        </p:spPr>
      </p:pic>
      <p:sp>
        <p:nvSpPr>
          <p:cNvPr id="5" name="Text 2"/>
          <p:cNvSpPr/>
          <p:nvPr/>
        </p:nvSpPr>
        <p:spPr>
          <a:xfrm>
            <a:off x="758309" y="7488555"/>
            <a:ext cx="2850713" cy="356235"/>
          </a:xfrm>
          <a:prstGeom prst="rect">
            <a:avLst/>
          </a:prstGeom>
          <a:noFill/>
          <a:ln/>
        </p:spPr>
        <p:txBody>
          <a:bodyPr wrap="none" lIns="0" tIns="0" rIns="0" bIns="0" rtlCol="0" anchor="t"/>
          <a:lstStyle/>
          <a:p>
            <a:pPr marL="0" indent="0" algn="l">
              <a:lnSpc>
                <a:spcPts val="2800"/>
              </a:lnSpc>
              <a:buNone/>
            </a:pPr>
            <a:endParaRPr lang="en-US" sz="2200" dirty="0"/>
          </a:p>
        </p:txBody>
      </p:sp>
      <p:pic>
        <p:nvPicPr>
          <p:cNvPr id="6" name="Image 1" descr="preencoded.png"/>
          <p:cNvPicPr>
            <a:picLocks noChangeAspect="1"/>
          </p:cNvPicPr>
          <p:nvPr/>
        </p:nvPicPr>
        <p:blipFill>
          <a:blip r:embed="rId4"/>
          <a:stretch>
            <a:fillRect/>
          </a:stretch>
        </p:blipFill>
        <p:spPr>
          <a:xfrm>
            <a:off x="7477601" y="3536633"/>
            <a:ext cx="6394490" cy="3952042"/>
          </a:xfrm>
          <a:prstGeom prst="rect">
            <a:avLst/>
          </a:prstGeom>
        </p:spPr>
      </p:pic>
      <p:sp>
        <p:nvSpPr>
          <p:cNvPr id="7" name="Text 3"/>
          <p:cNvSpPr/>
          <p:nvPr/>
        </p:nvSpPr>
        <p:spPr>
          <a:xfrm>
            <a:off x="7477601" y="7488674"/>
            <a:ext cx="2850713" cy="356235"/>
          </a:xfrm>
          <a:prstGeom prst="rect">
            <a:avLst/>
          </a:prstGeom>
          <a:noFill/>
          <a:ln/>
        </p:spPr>
        <p:txBody>
          <a:bodyPr wrap="none" lIns="0" tIns="0" rIns="0" bIns="0" rtlCol="0" anchor="t"/>
          <a:lstStyle/>
          <a:p>
            <a:pPr marL="0" indent="0" algn="l">
              <a:lnSpc>
                <a:spcPts val="2800"/>
              </a:lnSpc>
              <a:buNone/>
            </a:pPr>
            <a:endParaRPr lang="en-US" sz="2200" dirty="0"/>
          </a:p>
        </p:txBody>
      </p:sp>
      <p:sp>
        <p:nvSpPr>
          <p:cNvPr id="8" name="Rectangle 7">
            <a:extLst>
              <a:ext uri="{FF2B5EF4-FFF2-40B4-BE49-F238E27FC236}">
                <a16:creationId xmlns:a16="http://schemas.microsoft.com/office/drawing/2014/main" id="{8AC1A23A-C560-FD21-4908-AF92EBB21CF3}"/>
              </a:ext>
            </a:extLst>
          </p:cNvPr>
          <p:cNvSpPr/>
          <p:nvPr/>
        </p:nvSpPr>
        <p:spPr>
          <a:xfrm>
            <a:off x="12657761" y="7516017"/>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24777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sp>
        <p:nvSpPr>
          <p:cNvPr id="4" name="Text 1"/>
          <p:cNvSpPr/>
          <p:nvPr/>
        </p:nvSpPr>
        <p:spPr>
          <a:xfrm>
            <a:off x="6244709" y="2285405"/>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Ce projet est hébergé sur GitHub, ce qui facilite le suivi des versions et la collaboration. GitHub est une plateforme de développement collaborative basée sur le cloud. Elle est utilisée par des millions de développeurs pour héberger, gérer et collaborer sur des projets de code.</a:t>
            </a:r>
            <a:endParaRPr lang="en-US" sz="1700" dirty="0"/>
          </a:p>
        </p:txBody>
      </p:sp>
      <p:sp>
        <p:nvSpPr>
          <p:cNvPr id="5" name="Text 2"/>
          <p:cNvSpPr/>
          <p:nvPr/>
        </p:nvSpPr>
        <p:spPr>
          <a:xfrm>
            <a:off x="6244709" y="4262676"/>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Pour télécharger le projet, suivez ces étapes :</a:t>
            </a:r>
            <a:endParaRPr lang="en-US" sz="1700" dirty="0"/>
          </a:p>
        </p:txBody>
      </p:sp>
      <p:sp>
        <p:nvSpPr>
          <p:cNvPr id="6" name="Text 3"/>
          <p:cNvSpPr/>
          <p:nvPr/>
        </p:nvSpPr>
        <p:spPr>
          <a:xfrm>
            <a:off x="6244709" y="4853107"/>
            <a:ext cx="7627382" cy="346710"/>
          </a:xfrm>
          <a:prstGeom prst="rect">
            <a:avLst/>
          </a:prstGeom>
          <a:noFill/>
          <a:ln/>
        </p:spPr>
        <p:txBody>
          <a:bodyPr wrap="none" lIns="0" tIns="0" rIns="0" bIns="0" rtlCol="0" anchor="t"/>
          <a:lstStyle/>
          <a:p>
            <a:pPr marL="342900" indent="-342900">
              <a:lnSpc>
                <a:spcPts val="2700"/>
              </a:lnSpc>
              <a:buSzPct val="100000"/>
              <a:buFont typeface="+mj-lt"/>
              <a:buAutoNum type="arabicPeriod"/>
            </a:pPr>
            <a:r>
              <a:rPr lang="en-US" sz="1700" b="1" dirty="0">
                <a:solidFill>
                  <a:srgbClr val="272525"/>
                </a:solidFill>
                <a:latin typeface="Montserrat" pitchFamily="34" charset="0"/>
                <a:ea typeface="Montserrat" pitchFamily="34" charset="-122"/>
                <a:cs typeface="Montserrat" pitchFamily="34" charset="-120"/>
              </a:rPr>
              <a:t>Clonez le dépôt :</a:t>
            </a:r>
            <a:r>
              <a:rPr lang="en-US" sz="1700" dirty="0">
                <a:solidFill>
                  <a:srgbClr val="272525"/>
                </a:solidFill>
                <a:latin typeface="Montserrat" pitchFamily="34" charset="0"/>
                <a:ea typeface="Montserrat" pitchFamily="34" charset="-122"/>
                <a:cs typeface="Montserrat" pitchFamily="34" charset="-120"/>
              </a:rPr>
              <a:t> Utilisez la commande </a:t>
            </a:r>
            <a:r>
              <a:rPr lang="en-US" sz="1700" dirty="0">
                <a:solidFill>
                  <a:srgbClr val="272525"/>
                </a:solidFill>
                <a:highlight>
                  <a:srgbClr val="D2CFFC"/>
                </a:highlight>
                <a:latin typeface="Consolas" pitchFamily="34" charset="0"/>
                <a:ea typeface="Consolas" pitchFamily="34" charset="-122"/>
                <a:cs typeface="Consolas" pitchFamily="34" charset="-120"/>
              </a:rPr>
              <a:t>git clone [URL du dépôt]</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7" name="Text 4"/>
          <p:cNvSpPr/>
          <p:nvPr/>
        </p:nvSpPr>
        <p:spPr>
          <a:xfrm>
            <a:off x="6244709" y="5275540"/>
            <a:ext cx="7627382" cy="346710"/>
          </a:xfrm>
          <a:prstGeom prst="rect">
            <a:avLst/>
          </a:prstGeom>
          <a:noFill/>
          <a:ln/>
        </p:spPr>
        <p:txBody>
          <a:bodyPr wrap="none" lIns="0" tIns="0" rIns="0" bIns="0" rtlCol="0" anchor="t"/>
          <a:lstStyle/>
          <a:p>
            <a:pPr marL="342900" indent="-342900">
              <a:lnSpc>
                <a:spcPts val="2700"/>
              </a:lnSpc>
              <a:buSzPct val="100000"/>
              <a:buFont typeface="+mj-lt"/>
              <a:buAutoNum type="arabicPeriod" startAt="2"/>
            </a:pPr>
            <a:r>
              <a:rPr lang="en-US" sz="1700" b="1" dirty="0">
                <a:solidFill>
                  <a:srgbClr val="272525"/>
                </a:solidFill>
                <a:latin typeface="Montserrat" pitchFamily="34" charset="0"/>
                <a:ea typeface="Montserrat" pitchFamily="34" charset="-122"/>
                <a:cs typeface="Montserrat" pitchFamily="34" charset="-120"/>
              </a:rPr>
              <a:t>Accédez au répertoire du projet :</a:t>
            </a:r>
            <a:r>
              <a:rPr lang="en-US" sz="1700" dirty="0">
                <a:solidFill>
                  <a:srgbClr val="272525"/>
                </a:solidFill>
                <a:latin typeface="Montserrat" pitchFamily="34" charset="0"/>
                <a:ea typeface="Montserrat" pitchFamily="34" charset="-122"/>
                <a:cs typeface="Montserrat" pitchFamily="34" charset="-120"/>
              </a:rPr>
              <a:t> </a:t>
            </a:r>
            <a:r>
              <a:rPr lang="en-US" sz="1700" dirty="0">
                <a:solidFill>
                  <a:srgbClr val="272525"/>
                </a:solidFill>
                <a:highlight>
                  <a:srgbClr val="D2CFFC"/>
                </a:highlight>
                <a:latin typeface="Consolas" pitchFamily="34" charset="0"/>
                <a:ea typeface="Consolas" pitchFamily="34" charset="-122"/>
                <a:cs typeface="Consolas" pitchFamily="34" charset="-120"/>
              </a:rPr>
              <a:t>cd [nom du projet]</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8" name="Text 5"/>
          <p:cNvSpPr/>
          <p:nvPr/>
        </p:nvSpPr>
        <p:spPr>
          <a:xfrm>
            <a:off x="6244709" y="5697974"/>
            <a:ext cx="7627382" cy="693420"/>
          </a:xfrm>
          <a:prstGeom prst="rect">
            <a:avLst/>
          </a:prstGeom>
          <a:noFill/>
          <a:ln/>
        </p:spPr>
        <p:txBody>
          <a:bodyPr wrap="square" lIns="0" tIns="0" rIns="0" bIns="0" rtlCol="0" anchor="t"/>
          <a:lstStyle/>
          <a:p>
            <a:pPr marL="342900" indent="-342900">
              <a:lnSpc>
                <a:spcPts val="2700"/>
              </a:lnSpc>
              <a:buSzPct val="100000"/>
              <a:buFont typeface="+mj-lt"/>
              <a:buAutoNum type="arabicPeriod" startAt="3"/>
            </a:pPr>
            <a:r>
              <a:rPr lang="en-US" sz="1700" b="1" dirty="0">
                <a:solidFill>
                  <a:srgbClr val="272525"/>
                </a:solidFill>
                <a:latin typeface="Montserrat" pitchFamily="34" charset="0"/>
                <a:ea typeface="Montserrat" pitchFamily="34" charset="-122"/>
                <a:cs typeface="Montserrat" pitchFamily="34" charset="-120"/>
              </a:rPr>
              <a:t>Vérifiez les dépendances :</a:t>
            </a:r>
            <a:r>
              <a:rPr lang="en-US" sz="1700" dirty="0">
                <a:solidFill>
                  <a:srgbClr val="272525"/>
                </a:solidFill>
                <a:latin typeface="Montserrat" pitchFamily="34" charset="0"/>
                <a:ea typeface="Montserrat" pitchFamily="34" charset="-122"/>
                <a:cs typeface="Montserrat" pitchFamily="34" charset="-120"/>
              </a:rPr>
              <a:t> Assurez-vous d'avoir tous les prérequis nécessaires (Symfony, etc.).</a:t>
            </a:r>
            <a:endParaRPr lang="en-US" sz="1700" dirty="0"/>
          </a:p>
        </p:txBody>
      </p:sp>
      <p:sp>
        <p:nvSpPr>
          <p:cNvPr id="9" name="Text 6"/>
          <p:cNvSpPr/>
          <p:nvPr/>
        </p:nvSpPr>
        <p:spPr>
          <a:xfrm>
            <a:off x="6244709" y="6635115"/>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Vous pouvez ensuite installer les dépendances avec </a:t>
            </a:r>
            <a:r>
              <a:rPr lang="en-US" sz="1700" dirty="0">
                <a:solidFill>
                  <a:srgbClr val="272525"/>
                </a:solidFill>
                <a:highlight>
                  <a:srgbClr val="D2CFFC"/>
                </a:highlight>
                <a:latin typeface="Consolas" pitchFamily="34" charset="0"/>
                <a:ea typeface="Consolas" pitchFamily="34" charset="-122"/>
                <a:cs typeface="Consolas" pitchFamily="34" charset="-120"/>
              </a:rPr>
              <a:t>composer install</a:t>
            </a:r>
            <a:r>
              <a:rPr lang="en-US" sz="1700" dirty="0">
                <a:solidFill>
                  <a:srgbClr val="272525"/>
                </a:solidFill>
                <a:latin typeface="Montserrat" pitchFamily="34" charset="0"/>
                <a:ea typeface="Montserrat" pitchFamily="34" charset="-122"/>
                <a:cs typeface="Montserrat" pitchFamily="34" charset="-120"/>
              </a:rPr>
              <a:t>.</a:t>
            </a:r>
            <a:endParaRPr lang="en-US" sz="1700" dirty="0"/>
          </a:p>
        </p:txBody>
      </p:sp>
      <p:sp>
        <p:nvSpPr>
          <p:cNvPr id="10" name="Rectangle 9">
            <a:extLst>
              <a:ext uri="{FF2B5EF4-FFF2-40B4-BE49-F238E27FC236}">
                <a16:creationId xmlns:a16="http://schemas.microsoft.com/office/drawing/2014/main" id="{5CD24749-7E7B-7DDE-CAA9-4F6A1CC4FCE7}"/>
              </a:ext>
            </a:extLst>
          </p:cNvPr>
          <p:cNvSpPr/>
          <p:nvPr/>
        </p:nvSpPr>
        <p:spPr>
          <a:xfrm>
            <a:off x="12647486" y="7536180"/>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981212"/>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Introduction au Projet</a:t>
            </a:r>
            <a:endParaRPr lang="en-US" sz="4450" dirty="0"/>
          </a:p>
        </p:txBody>
      </p:sp>
      <p:pic>
        <p:nvPicPr>
          <p:cNvPr id="4" name="Image 1" descr="preencoded.png"/>
          <p:cNvPicPr>
            <a:picLocks noChangeAspect="1"/>
          </p:cNvPicPr>
          <p:nvPr/>
        </p:nvPicPr>
        <p:blipFill>
          <a:blip r:embed="rId4"/>
          <a:stretch>
            <a:fillRect/>
          </a:stretch>
        </p:blipFill>
        <p:spPr>
          <a:xfrm>
            <a:off x="758309" y="5018842"/>
            <a:ext cx="541615" cy="541615"/>
          </a:xfrm>
          <a:prstGeom prst="rect">
            <a:avLst/>
          </a:prstGeom>
        </p:spPr>
      </p:pic>
      <p:sp>
        <p:nvSpPr>
          <p:cNvPr id="5" name="Text 1"/>
          <p:cNvSpPr/>
          <p:nvPr/>
        </p:nvSpPr>
        <p:spPr>
          <a:xfrm>
            <a:off x="758309"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Objectif Principal</a:t>
            </a:r>
            <a:endParaRPr lang="en-US" sz="2200" dirty="0"/>
          </a:p>
        </p:txBody>
      </p:sp>
      <p:sp>
        <p:nvSpPr>
          <p:cNvPr id="6" name="Text 2"/>
          <p:cNvSpPr/>
          <p:nvPr/>
        </p:nvSpPr>
        <p:spPr>
          <a:xfrm>
            <a:off x="758309" y="6263164"/>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Automatiser l’affectation des ouvriers.</a:t>
            </a:r>
            <a:endParaRPr lang="en-US" sz="1700" dirty="0"/>
          </a:p>
        </p:txBody>
      </p:sp>
      <p:pic>
        <p:nvPicPr>
          <p:cNvPr id="7" name="Image 2" descr="preencoded.png"/>
          <p:cNvPicPr>
            <a:picLocks noChangeAspect="1"/>
          </p:cNvPicPr>
          <p:nvPr/>
        </p:nvPicPr>
        <p:blipFill>
          <a:blip r:embed="rId5"/>
          <a:stretch>
            <a:fillRect/>
          </a:stretch>
        </p:blipFill>
        <p:spPr>
          <a:xfrm>
            <a:off x="5237798" y="5018842"/>
            <a:ext cx="541615" cy="541615"/>
          </a:xfrm>
          <a:prstGeom prst="rect">
            <a:avLst/>
          </a:prstGeom>
        </p:spPr>
      </p:pic>
      <p:sp>
        <p:nvSpPr>
          <p:cNvPr id="8" name="Text 3"/>
          <p:cNvSpPr/>
          <p:nvPr/>
        </p:nvSpPr>
        <p:spPr>
          <a:xfrm>
            <a:off x="5237798"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Défi</a:t>
            </a:r>
            <a:endParaRPr lang="en-US" sz="2200" dirty="0"/>
          </a:p>
        </p:txBody>
      </p:sp>
      <p:sp>
        <p:nvSpPr>
          <p:cNvPr id="9" name="Text 4"/>
          <p:cNvSpPr/>
          <p:nvPr/>
        </p:nvSpPr>
        <p:spPr>
          <a:xfrm>
            <a:off x="5237798" y="6263164"/>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Gérer les compétences et les disponibilités.</a:t>
            </a:r>
            <a:endParaRPr lang="en-US" sz="1700" dirty="0"/>
          </a:p>
        </p:txBody>
      </p:sp>
      <p:pic>
        <p:nvPicPr>
          <p:cNvPr id="10" name="Image 3" descr="preencoded.png"/>
          <p:cNvPicPr>
            <a:picLocks noChangeAspect="1"/>
          </p:cNvPicPr>
          <p:nvPr/>
        </p:nvPicPr>
        <p:blipFill>
          <a:blip r:embed="rId6"/>
          <a:stretch>
            <a:fillRect/>
          </a:stretch>
        </p:blipFill>
        <p:spPr>
          <a:xfrm>
            <a:off x="9717405" y="5018842"/>
            <a:ext cx="541615" cy="541615"/>
          </a:xfrm>
          <a:prstGeom prst="rect">
            <a:avLst/>
          </a:prstGeom>
        </p:spPr>
      </p:pic>
      <p:sp>
        <p:nvSpPr>
          <p:cNvPr id="11" name="Text 5"/>
          <p:cNvSpPr/>
          <p:nvPr/>
        </p:nvSpPr>
        <p:spPr>
          <a:xfrm>
            <a:off x="9717405" y="577703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Technologie Clé</a:t>
            </a:r>
            <a:endParaRPr lang="en-US" sz="2200" dirty="0"/>
          </a:p>
        </p:txBody>
      </p:sp>
      <p:sp>
        <p:nvSpPr>
          <p:cNvPr id="12" name="Text 6"/>
          <p:cNvSpPr/>
          <p:nvPr/>
        </p:nvSpPr>
        <p:spPr>
          <a:xfrm>
            <a:off x="9717405" y="6263164"/>
            <a:ext cx="4154567"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Symfony et MySQL via Docker.</a:t>
            </a:r>
            <a:endParaRPr lang="en-US" sz="1700" dirty="0"/>
          </a:p>
        </p:txBody>
      </p:sp>
      <p:sp>
        <p:nvSpPr>
          <p:cNvPr id="13" name="Rectangle 12">
            <a:extLst>
              <a:ext uri="{FF2B5EF4-FFF2-40B4-BE49-F238E27FC236}">
                <a16:creationId xmlns:a16="http://schemas.microsoft.com/office/drawing/2014/main" id="{6A914B18-10EC-D1B7-C9A8-8E3F8F771810}"/>
              </a:ext>
            </a:extLst>
          </p:cNvPr>
          <p:cNvSpPr/>
          <p:nvPr/>
        </p:nvSpPr>
        <p:spPr>
          <a:xfrm>
            <a:off x="12657762"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356366"/>
            <a:ext cx="602801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Prérequis et Installation</a:t>
            </a:r>
            <a:endParaRPr lang="en-US" sz="4450" dirty="0"/>
          </a:p>
        </p:txBody>
      </p:sp>
      <p:sp>
        <p:nvSpPr>
          <p:cNvPr id="3" name="Text 1"/>
          <p:cNvSpPr/>
          <p:nvPr/>
        </p:nvSpPr>
        <p:spPr>
          <a:xfrm>
            <a:off x="758309" y="36105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Outils Nécessaires</a:t>
            </a:r>
            <a:endParaRPr lang="en-US" sz="2200" dirty="0"/>
          </a:p>
        </p:txBody>
      </p:sp>
      <p:sp>
        <p:nvSpPr>
          <p:cNvPr id="4" name="Text 2"/>
          <p:cNvSpPr/>
          <p:nvPr/>
        </p:nvSpPr>
        <p:spPr>
          <a:xfrm>
            <a:off x="758309" y="4183380"/>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PHP 8+</a:t>
            </a:r>
            <a:endParaRPr lang="en-US" sz="1700" dirty="0"/>
          </a:p>
        </p:txBody>
      </p:sp>
      <p:sp>
        <p:nvSpPr>
          <p:cNvPr id="5" name="Text 3"/>
          <p:cNvSpPr/>
          <p:nvPr/>
        </p:nvSpPr>
        <p:spPr>
          <a:xfrm>
            <a:off x="758309" y="4605814"/>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Composer</a:t>
            </a:r>
            <a:endParaRPr lang="en-US" sz="1700" dirty="0"/>
          </a:p>
        </p:txBody>
      </p:sp>
      <p:sp>
        <p:nvSpPr>
          <p:cNvPr id="6" name="Text 4"/>
          <p:cNvSpPr/>
          <p:nvPr/>
        </p:nvSpPr>
        <p:spPr>
          <a:xfrm>
            <a:off x="758309" y="5028248"/>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Symfony CLI</a:t>
            </a:r>
            <a:endParaRPr lang="en-US" sz="1700" dirty="0"/>
          </a:p>
        </p:txBody>
      </p:sp>
      <p:sp>
        <p:nvSpPr>
          <p:cNvPr id="7" name="Text 5"/>
          <p:cNvSpPr/>
          <p:nvPr/>
        </p:nvSpPr>
        <p:spPr>
          <a:xfrm>
            <a:off x="758309" y="5450681"/>
            <a:ext cx="629257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Docker</a:t>
            </a:r>
            <a:endParaRPr lang="en-US" sz="1700" dirty="0"/>
          </a:p>
        </p:txBody>
      </p:sp>
      <p:sp>
        <p:nvSpPr>
          <p:cNvPr id="8" name="Text 6"/>
          <p:cNvSpPr/>
          <p:nvPr/>
        </p:nvSpPr>
        <p:spPr>
          <a:xfrm>
            <a:off x="7587139" y="3610570"/>
            <a:ext cx="3252311"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Barlow Bold" pitchFamily="34" charset="0"/>
                <a:ea typeface="Barlow Bold" pitchFamily="34" charset="-122"/>
                <a:cs typeface="Barlow Bold" pitchFamily="34" charset="-120"/>
              </a:rPr>
              <a:t>Commandes d'Installation</a:t>
            </a:r>
            <a:endParaRPr lang="en-US" sz="2200" dirty="0"/>
          </a:p>
        </p:txBody>
      </p:sp>
      <p:sp>
        <p:nvSpPr>
          <p:cNvPr id="9" name="Shape 7"/>
          <p:cNvSpPr/>
          <p:nvPr/>
        </p:nvSpPr>
        <p:spPr>
          <a:xfrm>
            <a:off x="7587139" y="4210526"/>
            <a:ext cx="6292572" cy="1364933"/>
          </a:xfrm>
          <a:prstGeom prst="roundRect">
            <a:avLst>
              <a:gd name="adj" fmla="val 14286"/>
            </a:avLst>
          </a:prstGeom>
          <a:solidFill>
            <a:srgbClr val="D2CFFC"/>
          </a:solidFill>
          <a:ln/>
        </p:spPr>
        <p:txBody>
          <a:bodyPr/>
          <a:lstStyle/>
          <a:p>
            <a:endParaRPr lang="fr-FR"/>
          </a:p>
        </p:txBody>
      </p:sp>
      <p:sp>
        <p:nvSpPr>
          <p:cNvPr id="10" name="Shape 8"/>
          <p:cNvSpPr/>
          <p:nvPr/>
        </p:nvSpPr>
        <p:spPr>
          <a:xfrm>
            <a:off x="7576423" y="4210526"/>
            <a:ext cx="6314003" cy="1364933"/>
          </a:xfrm>
          <a:prstGeom prst="roundRect">
            <a:avLst>
              <a:gd name="adj" fmla="val 2381"/>
            </a:avLst>
          </a:prstGeom>
          <a:solidFill>
            <a:srgbClr val="D2CFFC"/>
          </a:solidFill>
          <a:ln/>
        </p:spPr>
        <p:txBody>
          <a:bodyPr/>
          <a:lstStyle/>
          <a:p>
            <a:endParaRPr lang="fr-FR"/>
          </a:p>
        </p:txBody>
      </p:sp>
      <p:sp>
        <p:nvSpPr>
          <p:cNvPr id="11" name="Text 9"/>
          <p:cNvSpPr/>
          <p:nvPr/>
        </p:nvSpPr>
        <p:spPr>
          <a:xfrm>
            <a:off x="7792998" y="4372928"/>
            <a:ext cx="5880854"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composer create-project symfony/skeleton hackathon</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cd hackathon</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composer require symfony/webapp-pack</a:t>
            </a:r>
            <a:endParaRPr lang="en-US" sz="1700" dirty="0"/>
          </a:p>
        </p:txBody>
      </p:sp>
      <p:sp>
        <p:nvSpPr>
          <p:cNvPr id="12" name="Rectangle 11">
            <a:extLst>
              <a:ext uri="{FF2B5EF4-FFF2-40B4-BE49-F238E27FC236}">
                <a16:creationId xmlns:a16="http://schemas.microsoft.com/office/drawing/2014/main" id="{A4A5A50B-9A87-7DDA-7655-EB99B9CDCC60}"/>
              </a:ext>
            </a:extLst>
          </p:cNvPr>
          <p:cNvSpPr/>
          <p:nvPr/>
        </p:nvSpPr>
        <p:spPr>
          <a:xfrm>
            <a:off x="12760503" y="7459038"/>
            <a:ext cx="1869897" cy="69342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98439"/>
            <a:ext cx="7506772"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Base de Données avec Docker</a:t>
            </a:r>
            <a:endParaRPr lang="en-US" sz="4450" dirty="0"/>
          </a:p>
        </p:txBody>
      </p:sp>
      <p:pic>
        <p:nvPicPr>
          <p:cNvPr id="4" name="Image 1" descr="preencoded.png"/>
          <p:cNvPicPr>
            <a:picLocks noChangeAspect="1"/>
          </p:cNvPicPr>
          <p:nvPr/>
        </p:nvPicPr>
        <p:blipFill>
          <a:blip r:embed="rId4"/>
          <a:stretch>
            <a:fillRect/>
          </a:stretch>
        </p:blipFill>
        <p:spPr>
          <a:xfrm>
            <a:off x="758309" y="2836069"/>
            <a:ext cx="1083231" cy="1299924"/>
          </a:xfrm>
          <a:prstGeom prst="rect">
            <a:avLst/>
          </a:prstGeom>
        </p:spPr>
      </p:pic>
      <p:sp>
        <p:nvSpPr>
          <p:cNvPr id="5" name="Text 1"/>
          <p:cNvSpPr/>
          <p:nvPr/>
        </p:nvSpPr>
        <p:spPr>
          <a:xfrm>
            <a:off x="2166461" y="305264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docker-compose.yml</a:t>
            </a:r>
            <a:endParaRPr lang="en-US" sz="2200" dirty="0"/>
          </a:p>
        </p:txBody>
      </p:sp>
      <p:sp>
        <p:nvSpPr>
          <p:cNvPr id="6" name="Text 2"/>
          <p:cNvSpPr/>
          <p:nvPr/>
        </p:nvSpPr>
        <p:spPr>
          <a:xfrm>
            <a:off x="2166461" y="3538776"/>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Contient la configuration de MySQL.</a:t>
            </a:r>
            <a:endParaRPr lang="en-US" sz="1700" dirty="0"/>
          </a:p>
        </p:txBody>
      </p:sp>
      <p:pic>
        <p:nvPicPr>
          <p:cNvPr id="7" name="Image 2" descr="preencoded.png"/>
          <p:cNvPicPr>
            <a:picLocks noChangeAspect="1"/>
          </p:cNvPicPr>
          <p:nvPr/>
        </p:nvPicPr>
        <p:blipFill>
          <a:blip r:embed="rId5"/>
          <a:stretch>
            <a:fillRect/>
          </a:stretch>
        </p:blipFill>
        <p:spPr>
          <a:xfrm>
            <a:off x="758309" y="4135993"/>
            <a:ext cx="1083231" cy="2295049"/>
          </a:xfrm>
          <a:prstGeom prst="rect">
            <a:avLst/>
          </a:prstGeom>
        </p:spPr>
      </p:pic>
      <p:sp>
        <p:nvSpPr>
          <p:cNvPr id="8" name="Text 3"/>
          <p:cNvSpPr/>
          <p:nvPr/>
        </p:nvSpPr>
        <p:spPr>
          <a:xfrm>
            <a:off x="2166461" y="435256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Démarrage</a:t>
            </a:r>
            <a:endParaRPr lang="en-US" sz="2200" dirty="0"/>
          </a:p>
        </p:txBody>
      </p:sp>
      <p:sp>
        <p:nvSpPr>
          <p:cNvPr id="9" name="Shape 4"/>
          <p:cNvSpPr/>
          <p:nvPr/>
        </p:nvSpPr>
        <p:spPr>
          <a:xfrm>
            <a:off x="2166461" y="4952524"/>
            <a:ext cx="6219230" cy="671512"/>
          </a:xfrm>
          <a:prstGeom prst="roundRect">
            <a:avLst>
              <a:gd name="adj" fmla="val 29038"/>
            </a:avLst>
          </a:prstGeom>
          <a:solidFill>
            <a:srgbClr val="D2CFFC"/>
          </a:solidFill>
          <a:ln/>
        </p:spPr>
        <p:txBody>
          <a:bodyPr/>
          <a:lstStyle/>
          <a:p>
            <a:endParaRPr lang="fr-FR"/>
          </a:p>
        </p:txBody>
      </p:sp>
      <p:sp>
        <p:nvSpPr>
          <p:cNvPr id="10" name="Shape 5"/>
          <p:cNvSpPr/>
          <p:nvPr/>
        </p:nvSpPr>
        <p:spPr>
          <a:xfrm>
            <a:off x="2155746" y="4952524"/>
            <a:ext cx="6240661" cy="671512"/>
          </a:xfrm>
          <a:prstGeom prst="roundRect">
            <a:avLst>
              <a:gd name="adj" fmla="val 4840"/>
            </a:avLst>
          </a:prstGeom>
          <a:solidFill>
            <a:srgbClr val="D2CFFC"/>
          </a:solidFill>
          <a:ln/>
        </p:spPr>
        <p:txBody>
          <a:bodyPr/>
          <a:lstStyle/>
          <a:p>
            <a:endParaRPr lang="fr-FR"/>
          </a:p>
        </p:txBody>
      </p:sp>
      <p:sp>
        <p:nvSpPr>
          <p:cNvPr id="11" name="Text 6"/>
          <p:cNvSpPr/>
          <p:nvPr/>
        </p:nvSpPr>
        <p:spPr>
          <a:xfrm>
            <a:off x="2372320" y="5114925"/>
            <a:ext cx="58075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docker-compose up -d</a:t>
            </a:r>
            <a:endParaRPr lang="en-US" sz="1700" dirty="0"/>
          </a:p>
        </p:txBody>
      </p:sp>
      <p:sp>
        <p:nvSpPr>
          <p:cNvPr id="12" name="Text 7"/>
          <p:cNvSpPr/>
          <p:nvPr/>
        </p:nvSpPr>
        <p:spPr>
          <a:xfrm>
            <a:off x="2166461" y="5867757"/>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Lance les services Docker.</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07118"/>
            <a:ext cx="7398425"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Création des Entités Doctrine</a:t>
            </a:r>
            <a:endParaRPr lang="en-US" sz="4450" dirty="0"/>
          </a:p>
        </p:txBody>
      </p:sp>
      <p:sp>
        <p:nvSpPr>
          <p:cNvPr id="4" name="Shape 1"/>
          <p:cNvSpPr/>
          <p:nvPr/>
        </p:nvSpPr>
        <p:spPr>
          <a:xfrm>
            <a:off x="758309" y="2744748"/>
            <a:ext cx="7627382" cy="1265992"/>
          </a:xfrm>
          <a:prstGeom prst="roundRect">
            <a:avLst>
              <a:gd name="adj" fmla="val 15403"/>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5" name="Text 2"/>
          <p:cNvSpPr/>
          <p:nvPr/>
        </p:nvSpPr>
        <p:spPr>
          <a:xfrm>
            <a:off x="974884" y="29613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Modèle de Données</a:t>
            </a:r>
            <a:endParaRPr lang="en-US" sz="2200" dirty="0"/>
          </a:p>
        </p:txBody>
      </p:sp>
      <p:sp>
        <p:nvSpPr>
          <p:cNvPr id="6" name="Text 3"/>
          <p:cNvSpPr/>
          <p:nvPr/>
        </p:nvSpPr>
        <p:spPr>
          <a:xfrm>
            <a:off x="974884" y="3447455"/>
            <a:ext cx="7194233"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Employé, Chantier, Affectation, etc.</a:t>
            </a:r>
            <a:endParaRPr lang="en-US" sz="1700" dirty="0"/>
          </a:p>
        </p:txBody>
      </p:sp>
      <p:sp>
        <p:nvSpPr>
          <p:cNvPr id="7" name="Shape 4"/>
          <p:cNvSpPr/>
          <p:nvPr/>
        </p:nvSpPr>
        <p:spPr>
          <a:xfrm>
            <a:off x="758309" y="4227314"/>
            <a:ext cx="7627382" cy="2295049"/>
          </a:xfrm>
          <a:prstGeom prst="roundRect">
            <a:avLst>
              <a:gd name="adj" fmla="val 8496"/>
            </a:avLst>
          </a:prstGeom>
          <a:solidFill>
            <a:srgbClr val="EEEFF5"/>
          </a:solidFill>
          <a:ln/>
          <a:effectLst>
            <a:outerShdw blurRad="53340" dist="26670" dir="13500000" algn="bl" rotWithShape="0">
              <a:srgbClr val="FFFFFF">
                <a:alpha val="70000"/>
              </a:srgbClr>
            </a:outerShdw>
          </a:effectLst>
        </p:spPr>
        <p:txBody>
          <a:bodyPr/>
          <a:lstStyle/>
          <a:p>
            <a:endParaRPr lang="fr-FR"/>
          </a:p>
        </p:txBody>
      </p:sp>
      <p:sp>
        <p:nvSpPr>
          <p:cNvPr id="8" name="Text 5"/>
          <p:cNvSpPr/>
          <p:nvPr/>
        </p:nvSpPr>
        <p:spPr>
          <a:xfrm>
            <a:off x="974884" y="444388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Barlow Bold" pitchFamily="34" charset="0"/>
                <a:ea typeface="Barlow Bold" pitchFamily="34" charset="-122"/>
                <a:cs typeface="Barlow Bold" pitchFamily="34" charset="-120"/>
              </a:rPr>
              <a:t>Commande</a:t>
            </a:r>
            <a:endParaRPr lang="en-US" sz="2200" dirty="0"/>
          </a:p>
        </p:txBody>
      </p:sp>
      <p:sp>
        <p:nvSpPr>
          <p:cNvPr id="9" name="Shape 6"/>
          <p:cNvSpPr/>
          <p:nvPr/>
        </p:nvSpPr>
        <p:spPr>
          <a:xfrm>
            <a:off x="974884" y="5043845"/>
            <a:ext cx="7194233" cy="671512"/>
          </a:xfrm>
          <a:prstGeom prst="roundRect">
            <a:avLst>
              <a:gd name="adj" fmla="val 29038"/>
            </a:avLst>
          </a:prstGeom>
          <a:solidFill>
            <a:srgbClr val="D2CFFC"/>
          </a:solidFill>
          <a:ln/>
        </p:spPr>
        <p:txBody>
          <a:bodyPr/>
          <a:lstStyle/>
          <a:p>
            <a:endParaRPr lang="fr-FR"/>
          </a:p>
        </p:txBody>
      </p:sp>
      <p:sp>
        <p:nvSpPr>
          <p:cNvPr id="10" name="Shape 7"/>
          <p:cNvSpPr/>
          <p:nvPr/>
        </p:nvSpPr>
        <p:spPr>
          <a:xfrm>
            <a:off x="964168" y="5043845"/>
            <a:ext cx="7215664" cy="671512"/>
          </a:xfrm>
          <a:prstGeom prst="roundRect">
            <a:avLst>
              <a:gd name="adj" fmla="val 4840"/>
            </a:avLst>
          </a:prstGeom>
          <a:solidFill>
            <a:srgbClr val="D2CFFC"/>
          </a:solidFill>
          <a:ln/>
        </p:spPr>
        <p:txBody>
          <a:bodyPr/>
          <a:lstStyle/>
          <a:p>
            <a:endParaRPr lang="fr-FR"/>
          </a:p>
        </p:txBody>
      </p:sp>
      <p:sp>
        <p:nvSpPr>
          <p:cNvPr id="11" name="Text 8"/>
          <p:cNvSpPr/>
          <p:nvPr/>
        </p:nvSpPr>
        <p:spPr>
          <a:xfrm>
            <a:off x="1180743" y="5206246"/>
            <a:ext cx="6782514"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make:entity Employe</a:t>
            </a:r>
            <a:endParaRPr lang="en-US" sz="1700" dirty="0"/>
          </a:p>
        </p:txBody>
      </p:sp>
      <p:sp>
        <p:nvSpPr>
          <p:cNvPr id="12" name="Text 9"/>
          <p:cNvSpPr/>
          <p:nvPr/>
        </p:nvSpPr>
        <p:spPr>
          <a:xfrm>
            <a:off x="974884" y="5959078"/>
            <a:ext cx="7194233"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Crée une nouvelle entité.</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1591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Barlow Bold" pitchFamily="34" charset="0"/>
                <a:ea typeface="Barlow Bold" pitchFamily="34" charset="-122"/>
                <a:cs typeface="Barlow Bold" pitchFamily="34" charset="-120"/>
              </a:rPr>
              <a:t>Migrations Doctrine</a:t>
            </a:r>
            <a:endParaRPr lang="en-US" sz="4450" dirty="0"/>
          </a:p>
        </p:txBody>
      </p:sp>
      <p:sp>
        <p:nvSpPr>
          <p:cNvPr id="3" name="Text 1"/>
          <p:cNvSpPr/>
          <p:nvPr/>
        </p:nvSpPr>
        <p:spPr>
          <a:xfrm>
            <a:off x="1736288" y="3640336"/>
            <a:ext cx="2850713" cy="356235"/>
          </a:xfrm>
          <a:prstGeom prst="rect">
            <a:avLst/>
          </a:prstGeom>
          <a:noFill/>
          <a:ln/>
        </p:spPr>
        <p:txBody>
          <a:bodyPr wrap="none" lIns="0" tIns="0" rIns="0" bIns="0" rtlCol="0" anchor="t"/>
          <a:lstStyle/>
          <a:p>
            <a:pPr marL="0" indent="0" algn="r">
              <a:lnSpc>
                <a:spcPts val="2800"/>
              </a:lnSpc>
              <a:buNone/>
            </a:pPr>
            <a:r>
              <a:rPr lang="en-US" sz="2200" b="1" dirty="0">
                <a:solidFill>
                  <a:srgbClr val="272525"/>
                </a:solidFill>
                <a:latin typeface="Barlow Bold" pitchFamily="34" charset="0"/>
                <a:ea typeface="Barlow Bold" pitchFamily="34" charset="-122"/>
                <a:cs typeface="Barlow Bold" pitchFamily="34" charset="-120"/>
              </a:rPr>
              <a:t>Diff</a:t>
            </a:r>
            <a:endParaRPr lang="en-US" sz="2200" dirty="0"/>
          </a:p>
        </p:txBody>
      </p:sp>
      <p:sp>
        <p:nvSpPr>
          <p:cNvPr id="4" name="Text 2"/>
          <p:cNvSpPr/>
          <p:nvPr/>
        </p:nvSpPr>
        <p:spPr>
          <a:xfrm>
            <a:off x="758309" y="4126468"/>
            <a:ext cx="3828693" cy="346710"/>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Montserrat" pitchFamily="34" charset="0"/>
                <a:ea typeface="Montserrat" pitchFamily="34" charset="-122"/>
                <a:cs typeface="Montserrat" pitchFamily="34" charset="-120"/>
              </a:rPr>
              <a:t>Générer les changements.</a:t>
            </a:r>
            <a:endParaRPr lang="en-US" sz="1700" dirty="0"/>
          </a:p>
        </p:txBody>
      </p:sp>
      <p:pic>
        <p:nvPicPr>
          <p:cNvPr id="5" name="Image 0" descr="preencoded.png"/>
          <p:cNvPicPr>
            <a:picLocks noChangeAspect="1"/>
          </p:cNvPicPr>
          <p:nvPr/>
        </p:nvPicPr>
        <p:blipFill>
          <a:blip r:embed="rId3"/>
          <a:stretch>
            <a:fillRect/>
          </a:stretch>
        </p:blipFill>
        <p:spPr>
          <a:xfrm>
            <a:off x="5020270" y="1761887"/>
            <a:ext cx="4589740" cy="4589740"/>
          </a:xfrm>
          <a:prstGeom prst="rect">
            <a:avLst/>
          </a:prstGeom>
        </p:spPr>
      </p:pic>
      <p:sp>
        <p:nvSpPr>
          <p:cNvPr id="6" name="Text 3"/>
          <p:cNvSpPr/>
          <p:nvPr/>
        </p:nvSpPr>
        <p:spPr>
          <a:xfrm>
            <a:off x="5570518" y="3577888"/>
            <a:ext cx="324088" cy="405170"/>
          </a:xfrm>
          <a:prstGeom prst="rect">
            <a:avLst/>
          </a:prstGeom>
          <a:noFill/>
          <a:ln/>
        </p:spPr>
        <p:txBody>
          <a:bodyPr wrap="none" lIns="0" tIns="0" rIns="0" bIns="0" rtlCol="0" anchor="t"/>
          <a:lstStyle/>
          <a:p>
            <a:pPr marL="0" indent="0">
              <a:lnSpc>
                <a:spcPts val="4050"/>
              </a:lnSpc>
              <a:buNone/>
            </a:pPr>
            <a:r>
              <a:rPr lang="en-US" sz="2550" b="1" dirty="0">
                <a:solidFill>
                  <a:srgbClr val="272525"/>
                </a:solidFill>
                <a:latin typeface="Barlow Bold" pitchFamily="34" charset="0"/>
                <a:ea typeface="Barlow Bold" pitchFamily="34" charset="-122"/>
                <a:cs typeface="Barlow Bold" pitchFamily="34" charset="-120"/>
              </a:rPr>
              <a:t>1</a:t>
            </a:r>
            <a:endParaRPr lang="en-US" sz="2550" dirty="0"/>
          </a:p>
        </p:txBody>
      </p:sp>
      <p:sp>
        <p:nvSpPr>
          <p:cNvPr id="7" name="Text 4"/>
          <p:cNvSpPr/>
          <p:nvPr/>
        </p:nvSpPr>
        <p:spPr>
          <a:xfrm>
            <a:off x="10043279" y="364033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Migrate</a:t>
            </a:r>
            <a:endParaRPr lang="en-US" sz="2200" dirty="0"/>
          </a:p>
        </p:txBody>
      </p:sp>
      <p:sp>
        <p:nvSpPr>
          <p:cNvPr id="8" name="Text 5"/>
          <p:cNvSpPr/>
          <p:nvPr/>
        </p:nvSpPr>
        <p:spPr>
          <a:xfrm>
            <a:off x="10043279" y="4126468"/>
            <a:ext cx="3828812" cy="346710"/>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Appliquer les migrations.</a:t>
            </a:r>
            <a:endParaRPr lang="en-US" sz="1700" dirty="0"/>
          </a:p>
        </p:txBody>
      </p:sp>
      <p:pic>
        <p:nvPicPr>
          <p:cNvPr id="9" name="Image 1" descr="preencoded.png"/>
          <p:cNvPicPr>
            <a:picLocks noChangeAspect="1"/>
          </p:cNvPicPr>
          <p:nvPr/>
        </p:nvPicPr>
        <p:blipFill>
          <a:blip r:embed="rId4"/>
          <a:stretch>
            <a:fillRect/>
          </a:stretch>
        </p:blipFill>
        <p:spPr>
          <a:xfrm>
            <a:off x="5020270" y="1761887"/>
            <a:ext cx="4589740" cy="4589740"/>
          </a:xfrm>
          <a:prstGeom prst="rect">
            <a:avLst/>
          </a:prstGeom>
        </p:spPr>
      </p:pic>
      <p:sp>
        <p:nvSpPr>
          <p:cNvPr id="10" name="Text 6"/>
          <p:cNvSpPr/>
          <p:nvPr/>
        </p:nvSpPr>
        <p:spPr>
          <a:xfrm>
            <a:off x="8735437" y="4130338"/>
            <a:ext cx="324088" cy="405170"/>
          </a:xfrm>
          <a:prstGeom prst="rect">
            <a:avLst/>
          </a:prstGeom>
          <a:noFill/>
          <a:ln/>
        </p:spPr>
        <p:txBody>
          <a:bodyPr wrap="none" lIns="0" tIns="0" rIns="0" bIns="0" rtlCol="0" anchor="t"/>
          <a:lstStyle/>
          <a:p>
            <a:pPr marL="0" indent="0">
              <a:lnSpc>
                <a:spcPts val="4050"/>
              </a:lnSpc>
              <a:buNone/>
            </a:pPr>
            <a:r>
              <a:rPr lang="en-US" sz="2550" b="1" dirty="0">
                <a:solidFill>
                  <a:srgbClr val="272525"/>
                </a:solidFill>
                <a:latin typeface="Barlow Bold" pitchFamily="34" charset="0"/>
                <a:ea typeface="Barlow Bold" pitchFamily="34" charset="-122"/>
                <a:cs typeface="Barlow Bold" pitchFamily="34" charset="-120"/>
              </a:rPr>
              <a:t>2</a:t>
            </a:r>
            <a:endParaRPr lang="en-US" sz="2550" dirty="0"/>
          </a:p>
        </p:txBody>
      </p:sp>
      <p:sp>
        <p:nvSpPr>
          <p:cNvPr id="11" name="Shape 7"/>
          <p:cNvSpPr/>
          <p:nvPr/>
        </p:nvSpPr>
        <p:spPr>
          <a:xfrm>
            <a:off x="758309" y="6595348"/>
            <a:ext cx="13113782" cy="1018223"/>
          </a:xfrm>
          <a:prstGeom prst="roundRect">
            <a:avLst>
              <a:gd name="adj" fmla="val 19151"/>
            </a:avLst>
          </a:prstGeom>
          <a:solidFill>
            <a:srgbClr val="D2CFFC"/>
          </a:solidFill>
          <a:ln/>
        </p:spPr>
        <p:txBody>
          <a:bodyPr/>
          <a:lstStyle/>
          <a:p>
            <a:endParaRPr lang="fr-FR"/>
          </a:p>
        </p:txBody>
      </p:sp>
      <p:sp>
        <p:nvSpPr>
          <p:cNvPr id="12" name="Shape 8"/>
          <p:cNvSpPr/>
          <p:nvPr/>
        </p:nvSpPr>
        <p:spPr>
          <a:xfrm>
            <a:off x="747593" y="6595348"/>
            <a:ext cx="13135213" cy="1018223"/>
          </a:xfrm>
          <a:prstGeom prst="roundRect">
            <a:avLst>
              <a:gd name="adj" fmla="val 3192"/>
            </a:avLst>
          </a:prstGeom>
          <a:solidFill>
            <a:srgbClr val="D2CFFC"/>
          </a:solidFill>
          <a:ln/>
        </p:spPr>
        <p:txBody>
          <a:bodyPr/>
          <a:lstStyle/>
          <a:p>
            <a:endParaRPr lang="fr-FR"/>
          </a:p>
        </p:txBody>
      </p:sp>
      <p:sp>
        <p:nvSpPr>
          <p:cNvPr id="13" name="Text 9"/>
          <p:cNvSpPr/>
          <p:nvPr/>
        </p:nvSpPr>
        <p:spPr>
          <a:xfrm>
            <a:off x="964168" y="6757749"/>
            <a:ext cx="12702064"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doctrine:migrations:diff</a:t>
            </a:r>
            <a:endParaRPr lang="en-US" sz="1700" dirty="0"/>
          </a:p>
          <a:p>
            <a:pPr marL="0" indent="0">
              <a:lnSpc>
                <a:spcPts val="2700"/>
              </a:lnSpc>
              <a:buNone/>
            </a:pPr>
            <a:r>
              <a:rPr lang="en-US" sz="1700" dirty="0">
                <a:solidFill>
                  <a:srgbClr val="272525"/>
                </a:solidFill>
                <a:highlight>
                  <a:srgbClr val="D2CFFC"/>
                </a:highlight>
                <a:latin typeface="Consolas" pitchFamily="34" charset="0"/>
                <a:ea typeface="Consolas" pitchFamily="34" charset="-122"/>
                <a:cs typeface="Consolas" pitchFamily="34" charset="-120"/>
              </a:rPr>
              <a:t>php bin/console doctrine:migrations:migrate</a:t>
            </a:r>
            <a:endParaRPr lang="en-US" sz="1700" dirty="0"/>
          </a:p>
        </p:txBody>
      </p:sp>
      <p:sp>
        <p:nvSpPr>
          <p:cNvPr id="14" name="Rectangle 13">
            <a:extLst>
              <a:ext uri="{FF2B5EF4-FFF2-40B4-BE49-F238E27FC236}">
                <a16:creationId xmlns:a16="http://schemas.microsoft.com/office/drawing/2014/main" id="{4DD13FF2-515A-D91A-CF92-766EC7D3BA61}"/>
              </a:ext>
            </a:extLst>
          </p:cNvPr>
          <p:cNvSpPr/>
          <p:nvPr/>
        </p:nvSpPr>
        <p:spPr>
          <a:xfrm>
            <a:off x="12893992" y="7775972"/>
            <a:ext cx="1633667" cy="34671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highlight>
                <a:srgbClr val="FFFF00"/>
              </a:high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515</Words>
  <Application>Microsoft Office PowerPoint</Application>
  <PresentationFormat>Personnalisé</PresentationFormat>
  <Paragraphs>107</Paragraphs>
  <Slides>20</Slides>
  <Notes>19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Consolas</vt:lpstr>
      <vt:lpstr>Barlow Bold</vt:lpstr>
      <vt:lpstr>Montserrat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Tristan Dacier</cp:lastModifiedBy>
  <cp:revision>4</cp:revision>
  <dcterms:created xsi:type="dcterms:W3CDTF">2025-03-06T13:11:47Z</dcterms:created>
  <dcterms:modified xsi:type="dcterms:W3CDTF">2025-03-06T13:28:28Z</dcterms:modified>
</cp:coreProperties>
</file>